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73" r:id="rId3"/>
    <p:sldId id="374" r:id="rId4"/>
    <p:sldId id="352" r:id="rId5"/>
    <p:sldId id="353" r:id="rId6"/>
    <p:sldId id="354" r:id="rId7"/>
    <p:sldId id="355" r:id="rId8"/>
    <p:sldId id="356" r:id="rId9"/>
    <p:sldId id="357" r:id="rId10"/>
    <p:sldId id="358" r:id="rId11"/>
    <p:sldId id="359" r:id="rId12"/>
    <p:sldId id="360" r:id="rId13"/>
    <p:sldId id="361" r:id="rId14"/>
    <p:sldId id="362" r:id="rId15"/>
    <p:sldId id="363" r:id="rId16"/>
    <p:sldId id="364" r:id="rId17"/>
    <p:sldId id="365" r:id="rId18"/>
    <p:sldId id="366" r:id="rId19"/>
    <p:sldId id="367" r:id="rId20"/>
    <p:sldId id="368" r:id="rId21"/>
    <p:sldId id="369" r:id="rId22"/>
    <p:sldId id="383" r:id="rId23"/>
    <p:sldId id="370" r:id="rId24"/>
    <p:sldId id="371" r:id="rId25"/>
    <p:sldId id="372" r:id="rId26"/>
    <p:sldId id="257" r:id="rId27"/>
    <p:sldId id="258" r:id="rId28"/>
    <p:sldId id="259" r:id="rId29"/>
    <p:sldId id="260" r:id="rId30"/>
    <p:sldId id="261" r:id="rId31"/>
    <p:sldId id="262" r:id="rId32"/>
    <p:sldId id="382" r:id="rId33"/>
    <p:sldId id="376" r:id="rId34"/>
    <p:sldId id="381" r:id="rId35"/>
    <p:sldId id="377" r:id="rId36"/>
    <p:sldId id="380" r:id="rId37"/>
    <p:sldId id="389" r:id="rId38"/>
    <p:sldId id="378" r:id="rId39"/>
    <p:sldId id="379" r:id="rId40"/>
    <p:sldId id="384" r:id="rId41"/>
    <p:sldId id="385" r:id="rId42"/>
    <p:sldId id="391" r:id="rId43"/>
    <p:sldId id="390" r:id="rId44"/>
    <p:sldId id="386" r:id="rId45"/>
    <p:sldId id="387" r:id="rId46"/>
    <p:sldId id="392" r:id="rId47"/>
    <p:sldId id="388" r:id="rId48"/>
    <p:sldId id="393"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263" r:id="rId93"/>
    <p:sldId id="264" r:id="rId94"/>
    <p:sldId id="265" r:id="rId95"/>
    <p:sldId id="266" r:id="rId96"/>
    <p:sldId id="267" r:id="rId97"/>
    <p:sldId id="268" r:id="rId98"/>
    <p:sldId id="269" r:id="rId99"/>
    <p:sldId id="270" r:id="rId100"/>
    <p:sldId id="271" r:id="rId101"/>
    <p:sldId id="272" r:id="rId102"/>
    <p:sldId id="273" r:id="rId103"/>
    <p:sldId id="274" r:id="rId104"/>
    <p:sldId id="275" r:id="rId105"/>
    <p:sldId id="276" r:id="rId106"/>
    <p:sldId id="277" r:id="rId107"/>
    <p:sldId id="278" r:id="rId108"/>
    <p:sldId id="279" r:id="rId109"/>
    <p:sldId id="280" r:id="rId110"/>
    <p:sldId id="281" r:id="rId111"/>
    <p:sldId id="282" r:id="rId112"/>
    <p:sldId id="283" r:id="rId113"/>
    <p:sldId id="284" r:id="rId114"/>
    <p:sldId id="285" r:id="rId115"/>
    <p:sldId id="286" r:id="rId116"/>
    <p:sldId id="287" r:id="rId117"/>
    <p:sldId id="288" r:id="rId118"/>
    <p:sldId id="289" r:id="rId119"/>
    <p:sldId id="290" r:id="rId120"/>
    <p:sldId id="291" r:id="rId121"/>
    <p:sldId id="292" r:id="rId122"/>
    <p:sldId id="293" r:id="rId123"/>
    <p:sldId id="294" r:id="rId124"/>
    <p:sldId id="295" r:id="rId125"/>
    <p:sldId id="296" r:id="rId126"/>
    <p:sldId id="297" r:id="rId127"/>
    <p:sldId id="298" r:id="rId128"/>
    <p:sldId id="299" r:id="rId129"/>
    <p:sldId id="300" r:id="rId130"/>
    <p:sldId id="301" r:id="rId131"/>
    <p:sldId id="302" r:id="rId132"/>
    <p:sldId id="303" r:id="rId133"/>
    <p:sldId id="304" r:id="rId134"/>
    <p:sldId id="305" r:id="rId135"/>
    <p:sldId id="306" r:id="rId136"/>
    <p:sldId id="307" r:id="rId137"/>
    <p:sldId id="308" r:id="rId1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E3A27E4-A376-49CA-B5A3-414F1B5343FA}"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4118739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E3A27E4-A376-49CA-B5A3-414F1B5343FA}"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2688405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E3A27E4-A376-49CA-B5A3-414F1B5343FA}"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2854276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E3A27E4-A376-49CA-B5A3-414F1B5343FA}"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376104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3A27E4-A376-49CA-B5A3-414F1B5343FA}" type="datetimeFigureOut">
              <a:rPr lang="en-US" smtClean="0"/>
              <a:t>01-Feb-24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2021168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E3A27E4-A376-49CA-B5A3-414F1B5343FA}" type="datetimeFigureOut">
              <a:rPr lang="en-US" smtClean="0"/>
              <a:t>01-Feb-24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1047720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E3A27E4-A376-49CA-B5A3-414F1B5343FA}" type="datetimeFigureOut">
              <a:rPr lang="en-US" smtClean="0"/>
              <a:t>01-Feb-24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2542844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E3A27E4-A376-49CA-B5A3-414F1B5343FA}" type="datetimeFigureOut">
              <a:rPr lang="en-US" smtClean="0"/>
              <a:t>01-Feb-24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3322814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3A27E4-A376-49CA-B5A3-414F1B5343FA}" type="datetimeFigureOut">
              <a:rPr lang="en-US" smtClean="0"/>
              <a:t>01-Feb-24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3510873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3A27E4-A376-49CA-B5A3-414F1B5343FA}" type="datetimeFigureOut">
              <a:rPr lang="en-US" smtClean="0"/>
              <a:t>01-Feb-24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3499699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3A27E4-A376-49CA-B5A3-414F1B5343FA}" type="datetimeFigureOut">
              <a:rPr lang="en-US" smtClean="0"/>
              <a:t>01-Feb-24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4C7FCA-6219-4165-8032-DA18D4EDF815}" type="slidenum">
              <a:rPr lang="en-US" smtClean="0"/>
              <a:t>‹#›</a:t>
            </a:fld>
            <a:endParaRPr lang="en-US"/>
          </a:p>
        </p:txBody>
      </p:sp>
    </p:spTree>
    <p:extLst>
      <p:ext uri="{BB962C8B-B14F-4D97-AF65-F5344CB8AC3E}">
        <p14:creationId xmlns:p14="http://schemas.microsoft.com/office/powerpoint/2010/main" val="4058125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A27E4-A376-49CA-B5A3-414F1B5343FA}" type="datetimeFigureOut">
              <a:rPr lang="en-US" smtClean="0"/>
              <a:t>01-Feb-24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4C7FCA-6219-4165-8032-DA18D4EDF815}" type="slidenum">
              <a:rPr lang="en-US" smtClean="0"/>
              <a:t>‹#›</a:t>
            </a:fld>
            <a:endParaRPr lang="en-US"/>
          </a:p>
        </p:txBody>
      </p:sp>
    </p:spTree>
    <p:extLst>
      <p:ext uri="{BB962C8B-B14F-4D97-AF65-F5344CB8AC3E}">
        <p14:creationId xmlns:p14="http://schemas.microsoft.com/office/powerpoint/2010/main" val="3159618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oleObject" Target="../embeddings/oleObject29.bin"/><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0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oleObject" Target="../embeddings/oleObject30.bin"/><Relationship Id="rId1" Type="http://schemas.openxmlformats.org/officeDocument/2006/relationships/slideLayout" Target="../slideLayouts/slideLayout2.xml"/><Relationship Id="rId6" Type="http://schemas.openxmlformats.org/officeDocument/2006/relationships/oleObject" Target="../embeddings/oleObject32.bin"/><Relationship Id="rId5" Type="http://schemas.openxmlformats.org/officeDocument/2006/relationships/image" Target="../media/image87.png"/><Relationship Id="rId4" Type="http://schemas.openxmlformats.org/officeDocument/2006/relationships/oleObject" Target="../embeddings/oleObject31.bin"/><Relationship Id="rId9" Type="http://schemas.openxmlformats.org/officeDocument/2006/relationships/image" Target="../media/image89.png"/></Relationships>
</file>

<file path=ppt/slides/_rels/slide105.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image" Target="../media/image90.png"/><Relationship Id="rId7" Type="http://schemas.openxmlformats.org/officeDocument/2006/relationships/image" Target="../media/image92.png"/><Relationship Id="rId2" Type="http://schemas.openxmlformats.org/officeDocument/2006/relationships/oleObject" Target="../embeddings/oleObject34.bin"/><Relationship Id="rId1" Type="http://schemas.openxmlformats.org/officeDocument/2006/relationships/slideLayout" Target="../slideLayouts/slideLayout2.xml"/><Relationship Id="rId6" Type="http://schemas.openxmlformats.org/officeDocument/2006/relationships/oleObject" Target="../embeddings/oleObject36.bin"/><Relationship Id="rId5" Type="http://schemas.openxmlformats.org/officeDocument/2006/relationships/image" Target="../media/image91.png"/><Relationship Id="rId4" Type="http://schemas.openxmlformats.org/officeDocument/2006/relationships/oleObject" Target="../embeddings/oleObject35.bin"/><Relationship Id="rId9" Type="http://schemas.openxmlformats.org/officeDocument/2006/relationships/image" Target="../media/image93.png"/></Relationships>
</file>

<file path=ppt/slides/_rels/slide10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oleObject" Target="../embeddings/oleObject38.bin"/><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oleObject" Target="../embeddings/oleObject39.bin"/></Relationships>
</file>

<file path=ppt/slides/_rels/slide10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0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09.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4.png"/><Relationship Id="rId2" Type="http://schemas.openxmlformats.org/officeDocument/2006/relationships/oleObject" Target="../embeddings/oleObject40.bin"/><Relationship Id="rId1" Type="http://schemas.openxmlformats.org/officeDocument/2006/relationships/slideLayout" Target="../slideLayouts/slideLayout2.xml"/><Relationship Id="rId6" Type="http://schemas.openxmlformats.org/officeDocument/2006/relationships/oleObject" Target="../embeddings/oleObject42.bin"/><Relationship Id="rId5" Type="http://schemas.openxmlformats.org/officeDocument/2006/relationships/image" Target="../media/image103.png"/><Relationship Id="rId4" Type="http://schemas.openxmlformats.org/officeDocument/2006/relationships/oleObject" Target="../embeddings/oleObject41.bin"/></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1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oleObject" Target="../embeddings/oleObject43.bin"/><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image" Target="../media/image109.png"/></Relationships>
</file>

<file path=ppt/slides/_rels/slide11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113.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oleObject" Target="../embeddings/oleObject44.bin"/><Relationship Id="rId1" Type="http://schemas.openxmlformats.org/officeDocument/2006/relationships/slideLayout" Target="../slideLayouts/slideLayout2.xml"/><Relationship Id="rId5" Type="http://schemas.openxmlformats.org/officeDocument/2006/relationships/image" Target="../media/image124.png"/><Relationship Id="rId4" Type="http://schemas.openxmlformats.org/officeDocument/2006/relationships/oleObject" Target="../embeddings/oleObject45.bin"/></Relationships>
</file>

<file path=ppt/slides/_rels/slide13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oleObject" Target="../embeddings/oleObject46.bin"/><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oleObject" Target="../embeddings/oleObject47.bin"/></Relationships>
</file>

<file path=ppt/slides/_rels/slide13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oleObject" Target="../embeddings/oleObject48.bin"/><Relationship Id="rId1" Type="http://schemas.openxmlformats.org/officeDocument/2006/relationships/slideLayout" Target="../slideLayouts/slideLayout2.xml"/><Relationship Id="rId5" Type="http://schemas.openxmlformats.org/officeDocument/2006/relationships/image" Target="../media/image128.png"/><Relationship Id="rId4" Type="http://schemas.openxmlformats.org/officeDocument/2006/relationships/oleObject" Target="../embeddings/oleObject49.bin"/></Relationships>
</file>

<file path=ppt/slides/_rels/slide136.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oleObject" Target="../embeddings/oleObject5.bin"/><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oleObject" Target="../embeddings/oleObject7.bin"/><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oleObject" Target="../embeddings/oleObject9.bin"/><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oleObject" Target="../embeddings/oleObject11.bin"/><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oleObject" Target="../embeddings/oleObject12.bin"/><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oleObject" Target="../embeddings/oleObject13.bin"/><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oleObject" Target="../embeddings/oleObject14.bin"/><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oleObject" Target="../embeddings/oleObject15.bin"/></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oleObject" Target="../embeddings/oleObject16.bin"/><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oleObject" Target="../embeddings/oleObject17.bin"/><Relationship Id="rId4" Type="http://schemas.openxmlformats.org/officeDocument/2006/relationships/image" Target="../media/image51.jpeg"/></Relationships>
</file>

<file path=ppt/slides/_rels/slide5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oleObject" Target="../embeddings/oleObject18.bin"/><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oleObject" Target="../embeddings/oleObject19.bin"/><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oleObject" Target="../embeddings/oleObject20.bin"/><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oleObject" Target="../embeddings/oleObject21.bin"/></Relationships>
</file>

<file path=ppt/slides/_rels/slide6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oleObject" Target="../embeddings/oleObject22.bin"/><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oleObject" Target="../embeddings/oleObject23.bin"/><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oleObject" Target="../embeddings/oleObject24.bin"/><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oleObject" Target="../embeddings/oleObject25.bin"/><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oleObject" Target="../embeddings/oleObject26.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oleObject" Target="../embeddings/oleObject27.bin"/><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9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oleObject" Target="../embeddings/oleObject28.bin"/><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2752" y="1272126"/>
            <a:ext cx="10915135" cy="3930189"/>
          </a:xfrm>
        </p:spPr>
        <p:txBody>
          <a:bodyPr>
            <a:noAutofit/>
          </a:bodyPr>
          <a:lstStyle/>
          <a:p>
            <a:pPr algn="l"/>
            <a:br>
              <a:rPr lang="sr-Cyrl-RS" sz="4400" dirty="0"/>
            </a:br>
            <a:br>
              <a:rPr lang="sr-Cyrl-RS" sz="4400" dirty="0"/>
            </a:br>
            <a:r>
              <a:rPr lang="sr-Cyrl-RS" sz="4400" dirty="0"/>
              <a:t>- </a:t>
            </a:r>
            <a:r>
              <a:rPr lang="fr-FR" sz="4400" dirty="0" err="1"/>
              <a:t>Остала</a:t>
            </a:r>
            <a:r>
              <a:rPr lang="fr-FR" sz="4400" dirty="0"/>
              <a:t> </a:t>
            </a:r>
            <a:r>
              <a:rPr lang="fr-FR" sz="4400" dirty="0" err="1"/>
              <a:t>обољења</a:t>
            </a:r>
            <a:r>
              <a:rPr lang="fr-FR" sz="4400" dirty="0"/>
              <a:t> </a:t>
            </a:r>
            <a:r>
              <a:rPr lang="fr-FR" sz="4400" dirty="0" err="1"/>
              <a:t>носа</a:t>
            </a:r>
            <a:r>
              <a:rPr lang="fr-FR" sz="4400" dirty="0"/>
              <a:t> </a:t>
            </a:r>
            <a:r>
              <a:rPr lang="sr-Cyrl-RS" sz="4400" dirty="0"/>
              <a:t>и ПНШ: п</a:t>
            </a:r>
            <a:r>
              <a:rPr lang="fr-FR" sz="4400" dirty="0" err="1"/>
              <a:t>оремећаји</a:t>
            </a:r>
            <a:r>
              <a:rPr lang="fr-FR" sz="4400" dirty="0"/>
              <a:t> </a:t>
            </a:r>
            <a:r>
              <a:rPr lang="fr-FR" sz="4400" dirty="0" err="1"/>
              <a:t>мириса</a:t>
            </a:r>
            <a:r>
              <a:rPr lang="sr-Cyrl-RS" sz="4400" dirty="0"/>
              <a:t>, к</a:t>
            </a:r>
            <a:r>
              <a:rPr lang="fr-FR" sz="4400" dirty="0" err="1"/>
              <a:t>рварење</a:t>
            </a:r>
            <a:r>
              <a:rPr lang="fr-FR" sz="4400" dirty="0"/>
              <a:t> </a:t>
            </a:r>
            <a:r>
              <a:rPr lang="fr-FR" sz="4400" dirty="0" err="1"/>
              <a:t>из</a:t>
            </a:r>
            <a:r>
              <a:rPr lang="fr-FR" sz="4400" dirty="0"/>
              <a:t> </a:t>
            </a:r>
            <a:r>
              <a:rPr lang="fr-FR" sz="4400" dirty="0" err="1"/>
              <a:t>носа</a:t>
            </a:r>
            <a:r>
              <a:rPr lang="sr-Cyrl-RS" sz="4400" dirty="0"/>
              <a:t>, а</a:t>
            </a:r>
            <a:r>
              <a:rPr lang="fr-FR" sz="4400" dirty="0" err="1"/>
              <a:t>нтрохоанални</a:t>
            </a:r>
            <a:r>
              <a:rPr lang="fr-FR" sz="4400" dirty="0"/>
              <a:t> </a:t>
            </a:r>
            <a:r>
              <a:rPr lang="fr-FR" sz="4400" dirty="0" err="1"/>
              <a:t>полип</a:t>
            </a:r>
            <a:r>
              <a:rPr lang="sr-Cyrl-RS" sz="4400" dirty="0"/>
              <a:t>, ц</a:t>
            </a:r>
            <a:r>
              <a:rPr lang="fr-FR" sz="4400" dirty="0" err="1"/>
              <a:t>исте</a:t>
            </a:r>
            <a:r>
              <a:rPr lang="sr-Cyrl-RS" sz="4400" dirty="0"/>
              <a:t>, м</a:t>
            </a:r>
            <a:r>
              <a:rPr lang="fr-FR" sz="4400" dirty="0" err="1"/>
              <a:t>укокеле</a:t>
            </a:r>
            <a:r>
              <a:rPr lang="sr-Cyrl-RS" sz="4400" dirty="0"/>
              <a:t>,</a:t>
            </a:r>
            <a:r>
              <a:rPr lang="fr-FR" sz="4400" dirty="0"/>
              <a:t> </a:t>
            </a:r>
            <a:r>
              <a:rPr lang="fr-FR" sz="4400" dirty="0" err="1"/>
              <a:t>пиокеле</a:t>
            </a:r>
            <a:r>
              <a:rPr lang="sr-Cyrl-RS" sz="4400" dirty="0"/>
              <a:t>, р</a:t>
            </a:r>
            <a:r>
              <a:rPr lang="fr-FR" sz="4400" dirty="0" err="1"/>
              <a:t>инофима</a:t>
            </a:r>
            <a:r>
              <a:rPr lang="sr-Cyrl-RS" sz="4400" dirty="0"/>
              <a:t>, с</a:t>
            </a:r>
            <a:r>
              <a:rPr lang="fr-FR" sz="4400" dirty="0" err="1"/>
              <a:t>трана</a:t>
            </a:r>
            <a:r>
              <a:rPr lang="fr-FR" sz="4400" dirty="0"/>
              <a:t> </a:t>
            </a:r>
            <a:r>
              <a:rPr lang="fr-FR" sz="4400" dirty="0" err="1"/>
              <a:t>тела</a:t>
            </a:r>
            <a:r>
              <a:rPr lang="fr-FR" sz="4400" dirty="0"/>
              <a:t> </a:t>
            </a:r>
            <a:r>
              <a:rPr lang="fr-FR" sz="4400" dirty="0" err="1"/>
              <a:t>носа</a:t>
            </a:r>
            <a:r>
              <a:rPr lang="fr-FR" sz="4400" dirty="0"/>
              <a:t> и </a:t>
            </a:r>
            <a:r>
              <a:rPr lang="sr-Cyrl-RS" sz="4400" dirty="0"/>
              <a:t>ПНШ, ринолитијаза. </a:t>
            </a:r>
            <a:br>
              <a:rPr lang="sr-Cyrl-RS" sz="4400" dirty="0"/>
            </a:br>
            <a:r>
              <a:rPr lang="sr-Cyrl-RS" sz="4400" dirty="0"/>
              <a:t>- </a:t>
            </a:r>
            <a:r>
              <a:rPr lang="fr-FR" sz="4400" dirty="0" err="1"/>
              <a:t>Повреде</a:t>
            </a:r>
            <a:r>
              <a:rPr lang="fr-FR" sz="4400" dirty="0"/>
              <a:t> </a:t>
            </a:r>
            <a:r>
              <a:rPr lang="fr-FR" sz="4400" dirty="0" err="1"/>
              <a:t>носа</a:t>
            </a:r>
            <a:r>
              <a:rPr lang="sr-Cyrl-RS" sz="4400" dirty="0"/>
              <a:t> и повреде лица. </a:t>
            </a:r>
            <a:br>
              <a:rPr lang="sr-Cyrl-RS" sz="4400" dirty="0"/>
            </a:br>
            <a:r>
              <a:rPr lang="sr-Cyrl-RS" sz="4400" dirty="0"/>
              <a:t>- </a:t>
            </a:r>
            <a:r>
              <a:rPr lang="fr-FR" sz="4400" dirty="0" err="1"/>
              <a:t>Бенигни</a:t>
            </a:r>
            <a:r>
              <a:rPr lang="fr-FR" sz="4400" dirty="0"/>
              <a:t> </a:t>
            </a:r>
            <a:r>
              <a:rPr lang="sr-Cyrl-RS" sz="4400" dirty="0"/>
              <a:t>и малигни </a:t>
            </a:r>
            <a:r>
              <a:rPr lang="fr-FR" sz="4400" dirty="0" err="1"/>
              <a:t>тумори</a:t>
            </a:r>
            <a:r>
              <a:rPr lang="fr-FR" sz="4400" dirty="0"/>
              <a:t> </a:t>
            </a:r>
            <a:r>
              <a:rPr lang="fr-FR" sz="4400" dirty="0" err="1"/>
              <a:t>носа</a:t>
            </a:r>
            <a:r>
              <a:rPr lang="fr-FR" sz="4400" dirty="0"/>
              <a:t> и </a:t>
            </a:r>
            <a:r>
              <a:rPr lang="sr-Cyrl-RS" sz="4400" dirty="0"/>
              <a:t>ПНШ.</a:t>
            </a:r>
            <a:endParaRPr lang="en-US" sz="4400" dirty="0"/>
          </a:p>
        </p:txBody>
      </p:sp>
    </p:spTree>
    <p:extLst>
      <p:ext uri="{BB962C8B-B14F-4D97-AF65-F5344CB8AC3E}">
        <p14:creationId xmlns:p14="http://schemas.microsoft.com/office/powerpoint/2010/main" val="1290799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lstStyle/>
          <a:p>
            <a:r>
              <a:rPr lang="sr-Cyrl-RS" dirty="0">
                <a:solidFill>
                  <a:srgbClr val="FF33CC"/>
                </a:solidFill>
              </a:rPr>
              <a:t>Перфорација носне преграде</a:t>
            </a:r>
            <a:endParaRPr lang="en-US" dirty="0">
              <a:solidFill>
                <a:srgbClr val="FF33CC"/>
              </a:solidFill>
            </a:endParaRPr>
          </a:p>
        </p:txBody>
      </p:sp>
      <p:pic>
        <p:nvPicPr>
          <p:cNvPr id="4" name="Content Placeholder 3" descr="D:\Pictures\Nose PNS\Septal perf.jpg"/>
          <p:cNvPicPr>
            <a:picLocks noGrp="1" noChangeAspect="1" noChangeArrowheads="1"/>
          </p:cNvPicPr>
          <p:nvPr>
            <p:ph sz="quarter" idx="1"/>
          </p:nvPr>
        </p:nvPicPr>
        <p:blipFill>
          <a:blip r:embed="rId2"/>
          <a:srcRect/>
          <a:stretch>
            <a:fillRect/>
          </a:stretch>
        </p:blipFill>
        <p:spPr>
          <a:xfrm>
            <a:off x="3595670" y="1500174"/>
            <a:ext cx="4445000" cy="4178300"/>
          </a:xfrm>
          <a:noFill/>
        </p:spPr>
      </p:pic>
    </p:spTree>
    <p:extLst>
      <p:ext uri="{BB962C8B-B14F-4D97-AF65-F5344CB8AC3E}">
        <p14:creationId xmlns:p14="http://schemas.microsoft.com/office/powerpoint/2010/main" val="56479720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lstStyle/>
          <a:p>
            <a:r>
              <a:rPr lang="x-none" dirty="0">
                <a:solidFill>
                  <a:srgbClr val="6600CC"/>
                </a:solidFill>
              </a:rPr>
              <a:t>Ангиом (хемангиом) носа</a:t>
            </a:r>
            <a:endParaRPr lang="en-US" dirty="0">
              <a:solidFill>
                <a:srgbClr val="6600CC"/>
              </a:solidFill>
            </a:endParaRPr>
          </a:p>
        </p:txBody>
      </p:sp>
      <p:graphicFrame>
        <p:nvGraphicFramePr>
          <p:cNvPr id="70658" name="Object 3"/>
          <p:cNvGraphicFramePr>
            <a:graphicFrameLocks noGrp="1" noChangeAspect="1"/>
          </p:cNvGraphicFramePr>
          <p:nvPr>
            <p:ph sz="quarter" idx="1"/>
          </p:nvPr>
        </p:nvGraphicFramePr>
        <p:xfrm>
          <a:off x="3452794" y="1500174"/>
          <a:ext cx="4583976" cy="4106880"/>
        </p:xfrm>
        <a:graphic>
          <a:graphicData uri="http://schemas.openxmlformats.org/presentationml/2006/ole">
            <mc:AlternateContent xmlns:mc="http://schemas.openxmlformats.org/markup-compatibility/2006">
              <mc:Choice xmlns:v="urn:schemas-microsoft-com:vml" Requires="v">
                <p:oleObj name="Photo Editor Photo" r:id="rId2" imgW="4742857" imgH="4571429" progId="">
                  <p:embed/>
                </p:oleObj>
              </mc:Choice>
              <mc:Fallback>
                <p:oleObj name="Photo Editor Photo" r:id="rId2" imgW="4742857" imgH="45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2794" y="1500174"/>
                        <a:ext cx="4583976" cy="41068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8714975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lstStyle/>
          <a:p>
            <a:r>
              <a:rPr lang="x-none" dirty="0">
                <a:solidFill>
                  <a:srgbClr val="6600CC"/>
                </a:solidFill>
              </a:rPr>
              <a:t>Фибром</a:t>
            </a:r>
            <a:endParaRPr lang="en-US" dirty="0">
              <a:solidFill>
                <a:srgbClr val="6600CC"/>
              </a:solidFill>
            </a:endParaRPr>
          </a:p>
        </p:txBody>
      </p:sp>
      <p:pic>
        <p:nvPicPr>
          <p:cNvPr id="4" name="Picture 6" descr="D:\Katzenmeyer\IPclinical.jpg"/>
          <p:cNvPicPr>
            <a:picLocks noGrp="1" noChangeAspect="1" noChangeArrowheads="1"/>
          </p:cNvPicPr>
          <p:nvPr>
            <p:ph sz="quarter" idx="1"/>
          </p:nvPr>
        </p:nvPicPr>
        <p:blipFill>
          <a:blip r:embed="rId2"/>
          <a:srcRect/>
          <a:stretch>
            <a:fillRect/>
          </a:stretch>
        </p:blipFill>
        <p:spPr>
          <a:xfrm>
            <a:off x="3095604" y="1428736"/>
            <a:ext cx="5649584" cy="4099698"/>
          </a:xfrm>
          <a:noFill/>
        </p:spPr>
      </p:pic>
    </p:spTree>
    <p:extLst>
      <p:ext uri="{BB962C8B-B14F-4D97-AF65-F5344CB8AC3E}">
        <p14:creationId xmlns:p14="http://schemas.microsoft.com/office/powerpoint/2010/main" val="342414506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245" y="428604"/>
            <a:ext cx="9272874" cy="857256"/>
          </a:xfrm>
        </p:spPr>
        <p:txBody>
          <a:bodyPr>
            <a:noAutofit/>
          </a:bodyPr>
          <a:lstStyle/>
          <a:p>
            <a:r>
              <a:rPr lang="sr-Cyrl-RS" b="1" dirty="0">
                <a:solidFill>
                  <a:srgbClr val="0070C0"/>
                </a:solidFill>
              </a:rPr>
              <a:t>МАЛИГНИ ТУМОРИ СПОЉЊЕГ НОСА</a:t>
            </a:r>
            <a:endParaRPr lang="en-US" b="1" dirty="0">
              <a:solidFill>
                <a:srgbClr val="0070C0"/>
              </a:solidFill>
            </a:endParaRPr>
          </a:p>
        </p:txBody>
      </p:sp>
      <p:sp>
        <p:nvSpPr>
          <p:cNvPr id="3" name="Content Placeholder 2"/>
          <p:cNvSpPr>
            <a:spLocks noGrp="1"/>
          </p:cNvSpPr>
          <p:nvPr>
            <p:ph sz="quarter" idx="1"/>
          </p:nvPr>
        </p:nvSpPr>
        <p:spPr>
          <a:xfrm>
            <a:off x="444843" y="1673039"/>
            <a:ext cx="11096367" cy="4714908"/>
          </a:xfrm>
        </p:spPr>
        <p:txBody>
          <a:bodyPr>
            <a:normAutofit/>
          </a:bodyPr>
          <a:lstStyle/>
          <a:p>
            <a:r>
              <a:rPr lang="ru-RU" dirty="0"/>
              <a:t>Углавном се јављају код старијих особа.</a:t>
            </a:r>
          </a:p>
          <a:p>
            <a:r>
              <a:rPr lang="ru-RU" b="1" dirty="0">
                <a:solidFill>
                  <a:srgbClr val="6600CC"/>
                </a:solidFill>
              </a:rPr>
              <a:t>Етиологија</a:t>
            </a:r>
            <a:r>
              <a:rPr lang="ru-RU" dirty="0"/>
              <a:t> – дегенеративно измењена кожа, ожиљци (од опекотина или повреда), претерана изложеност сунцу.</a:t>
            </a:r>
          </a:p>
          <a:p>
            <a:pPr lvl="1"/>
            <a:r>
              <a:rPr lang="ru-RU" sz="2200" dirty="0"/>
              <a:t>најчешће се ради о базо и спиноцелуларном карциному</a:t>
            </a:r>
          </a:p>
          <a:p>
            <a:r>
              <a:rPr lang="ru-RU" b="1" dirty="0">
                <a:solidFill>
                  <a:srgbClr val="6600CC"/>
                </a:solidFill>
              </a:rPr>
              <a:t>Симптоматологија</a:t>
            </a:r>
            <a:r>
              <a:rPr lang="ru-RU" dirty="0"/>
              <a:t> – улкус прекривен крустом, са ширењем по периферији и дубини.</a:t>
            </a:r>
          </a:p>
          <a:p>
            <a:r>
              <a:rPr lang="ru-RU" b="1" dirty="0">
                <a:solidFill>
                  <a:srgbClr val="6600CC"/>
                </a:solidFill>
              </a:rPr>
              <a:t>Дијагноза</a:t>
            </a:r>
            <a:r>
              <a:rPr lang="ru-RU" dirty="0"/>
              <a:t> – анамнеза, клиничка слика, биопсија и ПХ.</a:t>
            </a:r>
          </a:p>
          <a:p>
            <a:r>
              <a:rPr lang="ru-RU" b="1" dirty="0">
                <a:solidFill>
                  <a:srgbClr val="6600CC"/>
                </a:solidFill>
              </a:rPr>
              <a:t>Терапија</a:t>
            </a:r>
            <a:r>
              <a:rPr lang="ru-RU" dirty="0"/>
              <a:t> – </a:t>
            </a:r>
            <a:r>
              <a:rPr lang="ru-RU" b="1" dirty="0">
                <a:solidFill>
                  <a:srgbClr val="C00000"/>
                </a:solidFill>
              </a:rPr>
              <a:t>хируршка</a:t>
            </a:r>
            <a:r>
              <a:rPr lang="ru-RU" dirty="0"/>
              <a:t> (ексцизија до у здраво са примарном сутуром, реконструкцијом режњевима или епитезом).</a:t>
            </a:r>
            <a:endParaRPr lang="en-US" dirty="0"/>
          </a:p>
        </p:txBody>
      </p:sp>
    </p:spTree>
    <p:extLst>
      <p:ext uri="{BB962C8B-B14F-4D97-AF65-F5344CB8AC3E}">
        <p14:creationId xmlns:p14="http://schemas.microsoft.com/office/powerpoint/2010/main" val="30218261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Базоцелуларни карцином</a:t>
            </a:r>
            <a:endParaRPr lang="en-US" dirty="0"/>
          </a:p>
        </p:txBody>
      </p:sp>
      <p:pic>
        <p:nvPicPr>
          <p:cNvPr id="130050" name="Picture 2" descr="C:\Users\Branislav\Desktop\Picture3.png"/>
          <p:cNvPicPr>
            <a:picLocks noGrp="1" noChangeAspect="1" noChangeArrowheads="1"/>
          </p:cNvPicPr>
          <p:nvPr>
            <p:ph sz="quarter" idx="1"/>
          </p:nvPr>
        </p:nvPicPr>
        <p:blipFill>
          <a:blip r:embed="rId2"/>
          <a:srcRect/>
          <a:stretch>
            <a:fillRect/>
          </a:stretch>
        </p:blipFill>
        <p:spPr bwMode="auto">
          <a:xfrm>
            <a:off x="1881158" y="1857364"/>
            <a:ext cx="2571768" cy="3000396"/>
          </a:xfrm>
          <a:prstGeom prst="rect">
            <a:avLst/>
          </a:prstGeom>
          <a:noFill/>
        </p:spPr>
      </p:pic>
      <p:pic>
        <p:nvPicPr>
          <p:cNvPr id="130051" name="Picture 3" descr="C:\Users\Branislav\Desktop\Picture4.png"/>
          <p:cNvPicPr>
            <a:picLocks noChangeAspect="1" noChangeArrowheads="1"/>
          </p:cNvPicPr>
          <p:nvPr/>
        </p:nvPicPr>
        <p:blipFill>
          <a:blip r:embed="rId3"/>
          <a:srcRect/>
          <a:stretch>
            <a:fillRect/>
          </a:stretch>
        </p:blipFill>
        <p:spPr bwMode="auto">
          <a:xfrm>
            <a:off x="4595802" y="1857364"/>
            <a:ext cx="2714644" cy="3000396"/>
          </a:xfrm>
          <a:prstGeom prst="rect">
            <a:avLst/>
          </a:prstGeom>
          <a:noFill/>
        </p:spPr>
      </p:pic>
      <p:pic>
        <p:nvPicPr>
          <p:cNvPr id="130052" name="Picture 4" descr="C:\Users\Branislav\Desktop\Picture5.png"/>
          <p:cNvPicPr>
            <a:picLocks noChangeAspect="1" noChangeArrowheads="1"/>
          </p:cNvPicPr>
          <p:nvPr/>
        </p:nvPicPr>
        <p:blipFill>
          <a:blip r:embed="rId4"/>
          <a:srcRect/>
          <a:stretch>
            <a:fillRect/>
          </a:stretch>
        </p:blipFill>
        <p:spPr bwMode="auto">
          <a:xfrm>
            <a:off x="7453322" y="1851394"/>
            <a:ext cx="2643206" cy="3015877"/>
          </a:xfrm>
          <a:prstGeom prst="rect">
            <a:avLst/>
          </a:prstGeom>
          <a:noFill/>
        </p:spPr>
      </p:pic>
    </p:spTree>
    <p:extLst>
      <p:ext uri="{BB962C8B-B14F-4D97-AF65-F5344CB8AC3E}">
        <p14:creationId xmlns:p14="http://schemas.microsoft.com/office/powerpoint/2010/main" val="11293862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648" y="404664"/>
            <a:ext cx="11491783" cy="1154098"/>
          </a:xfrm>
        </p:spPr>
        <p:txBody>
          <a:bodyPr>
            <a:noAutofit/>
          </a:bodyPr>
          <a:lstStyle/>
          <a:p>
            <a:r>
              <a:rPr lang="x-none" sz="3600" dirty="0">
                <a:solidFill>
                  <a:srgbClr val="6600CC"/>
                </a:solidFill>
              </a:rPr>
              <a:t>Базоцелуларни карцином </a:t>
            </a:r>
            <a:r>
              <a:rPr lang="sr-Cyrl-RS" sz="3600" dirty="0">
                <a:solidFill>
                  <a:srgbClr val="6600CC"/>
                </a:solidFill>
              </a:rPr>
              <a:t>носа и реконструкција дефекта</a:t>
            </a:r>
            <a:r>
              <a:rPr lang="x-none" sz="3600" dirty="0">
                <a:solidFill>
                  <a:srgbClr val="6600CC"/>
                </a:solidFill>
              </a:rPr>
              <a:t> проширени</a:t>
            </a:r>
            <a:r>
              <a:rPr lang="sr-Cyrl-RS" sz="3600" dirty="0">
                <a:solidFill>
                  <a:srgbClr val="6600CC"/>
                </a:solidFill>
              </a:rPr>
              <a:t>м</a:t>
            </a:r>
            <a:r>
              <a:rPr lang="x-none" sz="3600" dirty="0">
                <a:solidFill>
                  <a:srgbClr val="6600CC"/>
                </a:solidFill>
              </a:rPr>
              <a:t> глабеларни</a:t>
            </a:r>
            <a:r>
              <a:rPr lang="sr-Cyrl-RS" sz="3600" dirty="0">
                <a:solidFill>
                  <a:srgbClr val="6600CC"/>
                </a:solidFill>
              </a:rPr>
              <a:t>м</a:t>
            </a:r>
            <a:r>
              <a:rPr lang="x-none" sz="3600" dirty="0">
                <a:solidFill>
                  <a:srgbClr val="6600CC"/>
                </a:solidFill>
              </a:rPr>
              <a:t> режањ</a:t>
            </a:r>
            <a:r>
              <a:rPr lang="sr-Cyrl-RS" sz="3600" dirty="0">
                <a:solidFill>
                  <a:srgbClr val="6600CC"/>
                </a:solidFill>
              </a:rPr>
              <a:t>ем</a:t>
            </a:r>
            <a:r>
              <a:rPr lang="x-none" sz="3600" dirty="0">
                <a:solidFill>
                  <a:srgbClr val="6600CC"/>
                </a:solidFill>
              </a:rPr>
              <a:t> (Ригеров режањ)</a:t>
            </a:r>
            <a:endParaRPr lang="en-US" sz="3600" dirty="0">
              <a:solidFill>
                <a:srgbClr val="6600CC"/>
              </a:solidFill>
            </a:endParaRPr>
          </a:p>
        </p:txBody>
      </p:sp>
      <p:graphicFrame>
        <p:nvGraphicFramePr>
          <p:cNvPr id="72706" name="Object 3"/>
          <p:cNvGraphicFramePr>
            <a:graphicFrameLocks noGrp="1" noChangeAspect="1"/>
          </p:cNvGraphicFramePr>
          <p:nvPr>
            <p:ph sz="quarter" idx="1"/>
          </p:nvPr>
        </p:nvGraphicFramePr>
        <p:xfrm>
          <a:off x="1738282" y="2000240"/>
          <a:ext cx="2071703" cy="3035286"/>
        </p:xfrm>
        <a:graphic>
          <a:graphicData uri="http://schemas.openxmlformats.org/presentationml/2006/ole">
            <mc:AlternateContent xmlns:mc="http://schemas.openxmlformats.org/markup-compatibility/2006">
              <mc:Choice xmlns:v="urn:schemas-microsoft-com:vml" Requires="v">
                <p:oleObj name="Photo Editor Photo" r:id="rId2" imgW="914286" imgH="1371429" progId="">
                  <p:embed/>
                </p:oleObj>
              </mc:Choice>
              <mc:Fallback>
                <p:oleObj name="Photo Editor Photo" r:id="rId2" imgW="914286" imgH="13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8282" y="2000240"/>
                        <a:ext cx="2071703" cy="30352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07" name="Object 4"/>
          <p:cNvGraphicFramePr>
            <a:graphicFrameLocks noChangeAspect="1"/>
          </p:cNvGraphicFramePr>
          <p:nvPr/>
        </p:nvGraphicFramePr>
        <p:xfrm>
          <a:off x="3881422" y="2000240"/>
          <a:ext cx="2101850" cy="3048000"/>
        </p:xfrm>
        <a:graphic>
          <a:graphicData uri="http://schemas.openxmlformats.org/presentationml/2006/ole">
            <mc:AlternateContent xmlns:mc="http://schemas.openxmlformats.org/markup-compatibility/2006">
              <mc:Choice xmlns:v="urn:schemas-microsoft-com:vml" Requires="v">
                <p:oleObj name="Photo Editor Photo" r:id="rId4" imgW="1085714" imgH="1371429" progId="">
                  <p:embed/>
                </p:oleObj>
              </mc:Choice>
              <mc:Fallback>
                <p:oleObj name="Photo Editor Photo" r:id="rId4" imgW="1085714" imgH="13714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1422" y="2000240"/>
                        <a:ext cx="2101850" cy="304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08" name="Object 5"/>
          <p:cNvGraphicFramePr>
            <a:graphicFrameLocks noChangeAspect="1"/>
          </p:cNvGraphicFramePr>
          <p:nvPr/>
        </p:nvGraphicFramePr>
        <p:xfrm>
          <a:off x="6096000" y="2000240"/>
          <a:ext cx="2063750" cy="3048000"/>
        </p:xfrm>
        <a:graphic>
          <a:graphicData uri="http://schemas.openxmlformats.org/presentationml/2006/ole">
            <mc:AlternateContent xmlns:mc="http://schemas.openxmlformats.org/markup-compatibility/2006">
              <mc:Choice xmlns:v="urn:schemas-microsoft-com:vml" Requires="v">
                <p:oleObj name="Photo Editor Photo" r:id="rId6" imgW="800212" imgH="1371429" progId="">
                  <p:embed/>
                </p:oleObj>
              </mc:Choice>
              <mc:Fallback>
                <p:oleObj name="Photo Editor Photo" r:id="rId6" imgW="800212" imgH="1371429"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2000240"/>
                        <a:ext cx="2063750" cy="304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709" name="Object 6"/>
          <p:cNvGraphicFramePr>
            <a:graphicFrameLocks noChangeAspect="1"/>
          </p:cNvGraphicFramePr>
          <p:nvPr/>
        </p:nvGraphicFramePr>
        <p:xfrm>
          <a:off x="8239140" y="2000240"/>
          <a:ext cx="1981200" cy="3048000"/>
        </p:xfrm>
        <a:graphic>
          <a:graphicData uri="http://schemas.openxmlformats.org/presentationml/2006/ole">
            <mc:AlternateContent xmlns:mc="http://schemas.openxmlformats.org/markup-compatibility/2006">
              <mc:Choice xmlns:v="urn:schemas-microsoft-com:vml" Requires="v">
                <p:oleObj name="Photo Editor Photo" r:id="rId8" imgW="800212" imgH="1371429" progId="">
                  <p:embed/>
                </p:oleObj>
              </mc:Choice>
              <mc:Fallback>
                <p:oleObj name="Photo Editor Photo" r:id="rId8" imgW="800212" imgH="1371429"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39140" y="2000240"/>
                        <a:ext cx="1981200" cy="304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367828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984" y="548680"/>
            <a:ext cx="10643286" cy="1152128"/>
          </a:xfrm>
        </p:spPr>
        <p:txBody>
          <a:bodyPr>
            <a:noAutofit/>
          </a:bodyPr>
          <a:lstStyle/>
          <a:p>
            <a:r>
              <a:rPr lang="x-none" sz="3600" dirty="0">
                <a:solidFill>
                  <a:srgbClr val="6600CC"/>
                </a:solidFill>
              </a:rPr>
              <a:t>Базоцелуларни карцином</a:t>
            </a:r>
            <a:r>
              <a:rPr lang="sr-Cyrl-RS" sz="3600" dirty="0">
                <a:solidFill>
                  <a:srgbClr val="6600CC"/>
                </a:solidFill>
              </a:rPr>
              <a:t> десног носног крилца и реконструкција дефекта</a:t>
            </a:r>
            <a:r>
              <a:rPr lang="x-none" sz="3600" dirty="0">
                <a:solidFill>
                  <a:srgbClr val="6600CC"/>
                </a:solidFill>
              </a:rPr>
              <a:t>  билобарни</a:t>
            </a:r>
            <a:r>
              <a:rPr lang="sr-Cyrl-RS" sz="3600" dirty="0">
                <a:solidFill>
                  <a:srgbClr val="6600CC"/>
                </a:solidFill>
              </a:rPr>
              <a:t>м</a:t>
            </a:r>
            <a:r>
              <a:rPr lang="x-none" sz="3600" dirty="0">
                <a:solidFill>
                  <a:srgbClr val="6600CC"/>
                </a:solidFill>
              </a:rPr>
              <a:t> режањ</a:t>
            </a:r>
            <a:r>
              <a:rPr lang="sr-Cyrl-RS" sz="3600" dirty="0">
                <a:solidFill>
                  <a:srgbClr val="6600CC"/>
                </a:solidFill>
              </a:rPr>
              <a:t>ем</a:t>
            </a:r>
            <a:endParaRPr lang="en-US" sz="3600" dirty="0"/>
          </a:p>
        </p:txBody>
      </p:sp>
      <p:graphicFrame>
        <p:nvGraphicFramePr>
          <p:cNvPr id="75778" name="Object 4"/>
          <p:cNvGraphicFramePr>
            <a:graphicFrameLocks noGrp="1" noChangeAspect="1"/>
          </p:cNvGraphicFramePr>
          <p:nvPr>
            <p:ph sz="quarter" idx="1"/>
          </p:nvPr>
        </p:nvGraphicFramePr>
        <p:xfrm>
          <a:off x="6141978" y="2046874"/>
          <a:ext cx="1990123" cy="2865777"/>
        </p:xfrm>
        <a:graphic>
          <a:graphicData uri="http://schemas.openxmlformats.org/presentationml/2006/ole">
            <mc:AlternateContent xmlns:mc="http://schemas.openxmlformats.org/markup-compatibility/2006">
              <mc:Choice xmlns:v="urn:schemas-microsoft-com:vml" Requires="v">
                <p:oleObj name="Photo Editor Photo" r:id="rId2" imgW="952633" imgH="1371429" progId="">
                  <p:embed/>
                </p:oleObj>
              </mc:Choice>
              <mc:Fallback>
                <p:oleObj name="Photo Editor Photo" r:id="rId2" imgW="952633" imgH="13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1978" y="2046874"/>
                        <a:ext cx="1990123" cy="2865777"/>
                      </a:xfrm>
                      <a:prstGeom prst="rect">
                        <a:avLst/>
                      </a:prstGeom>
                      <a:noFill/>
                    </p:spPr>
                  </p:pic>
                </p:oleObj>
              </mc:Fallback>
            </mc:AlternateContent>
          </a:graphicData>
        </a:graphic>
      </p:graphicFrame>
      <p:graphicFrame>
        <p:nvGraphicFramePr>
          <p:cNvPr id="75779" name="Object 3"/>
          <p:cNvGraphicFramePr>
            <a:graphicFrameLocks noChangeAspect="1"/>
          </p:cNvGraphicFramePr>
          <p:nvPr/>
        </p:nvGraphicFramePr>
        <p:xfrm>
          <a:off x="4036182" y="2060848"/>
          <a:ext cx="1981656" cy="2851802"/>
        </p:xfrm>
        <a:graphic>
          <a:graphicData uri="http://schemas.openxmlformats.org/presentationml/2006/ole">
            <mc:AlternateContent xmlns:mc="http://schemas.openxmlformats.org/markup-compatibility/2006">
              <mc:Choice xmlns:v="urn:schemas-microsoft-com:vml" Requires="v">
                <p:oleObj name="Photo Editor Photo" r:id="rId4" imgW="952633" imgH="1371429" progId="">
                  <p:embed/>
                </p:oleObj>
              </mc:Choice>
              <mc:Fallback>
                <p:oleObj name="Photo Editor Photo" r:id="rId4" imgW="952633" imgH="13714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6182" y="2060848"/>
                        <a:ext cx="1981656" cy="2851802"/>
                      </a:xfrm>
                      <a:prstGeom prst="rect">
                        <a:avLst/>
                      </a:prstGeom>
                      <a:noFill/>
                    </p:spPr>
                  </p:pic>
                </p:oleObj>
              </mc:Fallback>
            </mc:AlternateContent>
          </a:graphicData>
        </a:graphic>
      </p:graphicFrame>
      <p:graphicFrame>
        <p:nvGraphicFramePr>
          <p:cNvPr id="75780" name="Object 4"/>
          <p:cNvGraphicFramePr>
            <a:graphicFrameLocks noChangeAspect="1"/>
          </p:cNvGraphicFramePr>
          <p:nvPr/>
        </p:nvGraphicFramePr>
        <p:xfrm>
          <a:off x="8256240" y="2022962"/>
          <a:ext cx="2000293" cy="2878622"/>
        </p:xfrm>
        <a:graphic>
          <a:graphicData uri="http://schemas.openxmlformats.org/presentationml/2006/ole">
            <mc:AlternateContent xmlns:mc="http://schemas.openxmlformats.org/markup-compatibility/2006">
              <mc:Choice xmlns:v="urn:schemas-microsoft-com:vml" Requires="v">
                <p:oleObj name="Photo Editor Photo" r:id="rId6" imgW="952633" imgH="1371429" progId="">
                  <p:embed/>
                </p:oleObj>
              </mc:Choice>
              <mc:Fallback>
                <p:oleObj name="Photo Editor Photo" r:id="rId6" imgW="952633" imgH="1371429"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6240" y="2022962"/>
                        <a:ext cx="2000293" cy="2878622"/>
                      </a:xfrm>
                      <a:prstGeom prst="rect">
                        <a:avLst/>
                      </a:prstGeom>
                      <a:noFill/>
                    </p:spPr>
                  </p:pic>
                </p:oleObj>
              </mc:Fallback>
            </mc:AlternateContent>
          </a:graphicData>
        </a:graphic>
      </p:graphicFrame>
      <p:graphicFrame>
        <p:nvGraphicFramePr>
          <p:cNvPr id="7" name="Object 5"/>
          <p:cNvGraphicFramePr>
            <a:graphicFrameLocks noChangeAspect="1"/>
          </p:cNvGraphicFramePr>
          <p:nvPr/>
        </p:nvGraphicFramePr>
        <p:xfrm>
          <a:off x="1737208" y="2060849"/>
          <a:ext cx="2194808" cy="2827835"/>
        </p:xfrm>
        <a:graphic>
          <a:graphicData uri="http://schemas.openxmlformats.org/presentationml/2006/ole">
            <mc:AlternateContent xmlns:mc="http://schemas.openxmlformats.org/markup-compatibility/2006">
              <mc:Choice xmlns:v="urn:schemas-microsoft-com:vml" Requires="v">
                <p:oleObj name="Photo Editor Photo" r:id="rId8" imgW="952633" imgH="1371429" progId="">
                  <p:embed/>
                </p:oleObj>
              </mc:Choice>
              <mc:Fallback>
                <p:oleObj name="Photo Editor Photo" r:id="rId8" imgW="952633" imgH="1371429"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37208" y="2060849"/>
                        <a:ext cx="2194808" cy="2827835"/>
                      </a:xfrm>
                      <a:prstGeom prst="rect">
                        <a:avLst/>
                      </a:prstGeom>
                      <a:noFill/>
                    </p:spPr>
                  </p:pic>
                </p:oleObj>
              </mc:Fallback>
            </mc:AlternateContent>
          </a:graphicData>
        </a:graphic>
      </p:graphicFrame>
    </p:spTree>
    <p:extLst>
      <p:ext uri="{BB962C8B-B14F-4D97-AF65-F5344CB8AC3E}">
        <p14:creationId xmlns:p14="http://schemas.microsoft.com/office/powerpoint/2010/main" val="333613275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Базоцелуларни карцином</a:t>
            </a:r>
            <a:endParaRPr lang="en-US" dirty="0">
              <a:solidFill>
                <a:srgbClr val="6600CC"/>
              </a:solidFill>
            </a:endParaRPr>
          </a:p>
        </p:txBody>
      </p:sp>
      <p:graphicFrame>
        <p:nvGraphicFramePr>
          <p:cNvPr id="76802" name="Object 3"/>
          <p:cNvGraphicFramePr>
            <a:graphicFrameLocks noGrp="1" noChangeAspect="1"/>
          </p:cNvGraphicFramePr>
          <p:nvPr>
            <p:ph sz="quarter" idx="1"/>
          </p:nvPr>
        </p:nvGraphicFramePr>
        <p:xfrm>
          <a:off x="2452662" y="1938240"/>
          <a:ext cx="2857520" cy="3590769"/>
        </p:xfrm>
        <a:graphic>
          <a:graphicData uri="http://schemas.openxmlformats.org/presentationml/2006/ole">
            <mc:AlternateContent xmlns:mc="http://schemas.openxmlformats.org/markup-compatibility/2006">
              <mc:Choice xmlns:v="urn:schemas-microsoft-com:vml" Requires="v">
                <p:oleObj name="Photo Editor Photo" r:id="rId2" imgW="1009791" imgH="1371429" progId="">
                  <p:embed/>
                </p:oleObj>
              </mc:Choice>
              <mc:Fallback>
                <p:oleObj name="Photo Editor Photo" r:id="rId2" imgW="1009791" imgH="13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2662" y="1938240"/>
                        <a:ext cx="2857520" cy="35907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6803" name="Object 4"/>
          <p:cNvGraphicFramePr>
            <a:graphicFrameLocks noChangeAspect="1"/>
          </p:cNvGraphicFramePr>
          <p:nvPr/>
        </p:nvGraphicFramePr>
        <p:xfrm>
          <a:off x="5810249" y="1928802"/>
          <a:ext cx="2835275" cy="3581400"/>
        </p:xfrm>
        <a:graphic>
          <a:graphicData uri="http://schemas.openxmlformats.org/presentationml/2006/ole">
            <mc:AlternateContent xmlns:mc="http://schemas.openxmlformats.org/markup-compatibility/2006">
              <mc:Choice xmlns:v="urn:schemas-microsoft-com:vml" Requires="v">
                <p:oleObj name="Photo Editor Photo" r:id="rId4" imgW="1085714" imgH="1371429" progId="">
                  <p:embed/>
                </p:oleObj>
              </mc:Choice>
              <mc:Fallback>
                <p:oleObj name="Photo Editor Photo" r:id="rId4" imgW="1085714" imgH="13714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0249" y="1928802"/>
                        <a:ext cx="2835275" cy="3581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949417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Базоцелуларни карцином – билобарни режањ</a:t>
            </a:r>
            <a:endParaRPr lang="en-US" dirty="0">
              <a:solidFill>
                <a:srgbClr val="6600CC"/>
              </a:solidFill>
            </a:endParaRPr>
          </a:p>
        </p:txBody>
      </p:sp>
      <p:pic>
        <p:nvPicPr>
          <p:cNvPr id="79874" name="Picture 2" descr="C:\Users\Branislav\Desktop\Picture6.png"/>
          <p:cNvPicPr>
            <a:picLocks noGrp="1" noChangeAspect="1" noChangeArrowheads="1"/>
          </p:cNvPicPr>
          <p:nvPr>
            <p:ph sz="quarter" idx="1"/>
          </p:nvPr>
        </p:nvPicPr>
        <p:blipFill>
          <a:blip r:embed="rId2"/>
          <a:srcRect l="12467"/>
          <a:stretch>
            <a:fillRect/>
          </a:stretch>
        </p:blipFill>
        <p:spPr bwMode="auto">
          <a:xfrm>
            <a:off x="2024034" y="2143116"/>
            <a:ext cx="2571768" cy="2857050"/>
          </a:xfrm>
          <a:prstGeom prst="rect">
            <a:avLst/>
          </a:prstGeom>
          <a:noFill/>
        </p:spPr>
      </p:pic>
      <p:pic>
        <p:nvPicPr>
          <p:cNvPr id="79877" name="Picture 5" descr="C:\Users\Branislav\Desktop\Picture4.png"/>
          <p:cNvPicPr>
            <a:picLocks noChangeAspect="1" noChangeArrowheads="1"/>
          </p:cNvPicPr>
          <p:nvPr/>
        </p:nvPicPr>
        <p:blipFill>
          <a:blip r:embed="rId3"/>
          <a:srcRect/>
          <a:stretch>
            <a:fillRect/>
          </a:stretch>
        </p:blipFill>
        <p:spPr bwMode="auto">
          <a:xfrm>
            <a:off x="4810117" y="2143116"/>
            <a:ext cx="2537887" cy="2857520"/>
          </a:xfrm>
          <a:prstGeom prst="rect">
            <a:avLst/>
          </a:prstGeom>
          <a:noFill/>
        </p:spPr>
      </p:pic>
      <p:pic>
        <p:nvPicPr>
          <p:cNvPr id="79878" name="Picture 6" descr="C:\Users\Branislav\Desktop\Picture5.png"/>
          <p:cNvPicPr>
            <a:picLocks noChangeAspect="1" noChangeArrowheads="1"/>
          </p:cNvPicPr>
          <p:nvPr/>
        </p:nvPicPr>
        <p:blipFill>
          <a:blip r:embed="rId4"/>
          <a:srcRect/>
          <a:stretch>
            <a:fillRect/>
          </a:stretch>
        </p:blipFill>
        <p:spPr bwMode="auto">
          <a:xfrm>
            <a:off x="7596198" y="2143116"/>
            <a:ext cx="2204574" cy="2857520"/>
          </a:xfrm>
          <a:prstGeom prst="rect">
            <a:avLst/>
          </a:prstGeom>
          <a:noFill/>
        </p:spPr>
      </p:pic>
    </p:spTree>
    <p:extLst>
      <p:ext uri="{BB962C8B-B14F-4D97-AF65-F5344CB8AC3E}">
        <p14:creationId xmlns:p14="http://schemas.microsoft.com/office/powerpoint/2010/main" val="166741700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Users\Branislav\Desktop\Picture9.png"/>
          <p:cNvPicPr>
            <a:picLocks noGrp="1" noChangeAspect="1" noChangeArrowheads="1"/>
          </p:cNvPicPr>
          <p:nvPr>
            <p:ph sz="quarter" idx="1"/>
          </p:nvPr>
        </p:nvPicPr>
        <p:blipFill rotWithShape="1">
          <a:blip r:embed="rId2"/>
          <a:srcRect l="23396" r="6637"/>
          <a:stretch/>
        </p:blipFill>
        <p:spPr bwMode="auto">
          <a:xfrm rot="16200000">
            <a:off x="4502307" y="2398529"/>
            <a:ext cx="3216634" cy="2786082"/>
          </a:xfrm>
          <a:prstGeom prst="rect">
            <a:avLst/>
          </a:prstGeom>
          <a:noFill/>
        </p:spPr>
      </p:pic>
      <p:pic>
        <p:nvPicPr>
          <p:cNvPr id="81924" name="Picture 4" descr="C:\Users\Branislav\Desktop\Picture11.png"/>
          <p:cNvPicPr>
            <a:picLocks noChangeAspect="1" noChangeArrowheads="1"/>
          </p:cNvPicPr>
          <p:nvPr/>
        </p:nvPicPr>
        <p:blipFill rotWithShape="1">
          <a:blip r:embed="rId3"/>
          <a:srcRect l="4192" t="1133" r="18272" b="-1133"/>
          <a:stretch/>
        </p:blipFill>
        <p:spPr bwMode="auto">
          <a:xfrm>
            <a:off x="7608168" y="2155646"/>
            <a:ext cx="2664296" cy="3271848"/>
          </a:xfrm>
          <a:prstGeom prst="rect">
            <a:avLst/>
          </a:prstGeom>
          <a:noFill/>
        </p:spPr>
      </p:pic>
      <p:sp>
        <p:nvSpPr>
          <p:cNvPr id="5" name="Title 1"/>
          <p:cNvSpPr>
            <a:spLocks noGrp="1"/>
          </p:cNvSpPr>
          <p:nvPr>
            <p:ph type="title"/>
          </p:nvPr>
        </p:nvSpPr>
        <p:spPr>
          <a:xfrm>
            <a:off x="1919536" y="476672"/>
            <a:ext cx="7467600" cy="1143000"/>
          </a:xfrm>
        </p:spPr>
        <p:txBody>
          <a:bodyPr>
            <a:normAutofit fontScale="90000"/>
          </a:bodyPr>
          <a:lstStyle/>
          <a:p>
            <a:r>
              <a:rPr lang="x-none" dirty="0">
                <a:solidFill>
                  <a:srgbClr val="6600CC"/>
                </a:solidFill>
              </a:rPr>
              <a:t>Базоцелуларни карцином – билобарни режањ</a:t>
            </a:r>
            <a:endParaRPr lang="en-US" dirty="0">
              <a:solidFill>
                <a:srgbClr val="6600CC"/>
              </a:solidFill>
            </a:endParaRPr>
          </a:p>
        </p:txBody>
      </p:sp>
      <p:pic>
        <p:nvPicPr>
          <p:cNvPr id="6" name="Picture 2" descr="C:\Users\Branislav\Desktop\Picture7.png"/>
          <p:cNvPicPr>
            <a:picLocks noChangeAspect="1" noChangeArrowheads="1"/>
          </p:cNvPicPr>
          <p:nvPr/>
        </p:nvPicPr>
        <p:blipFill rotWithShape="1">
          <a:blip r:embed="rId4"/>
          <a:srcRect l="2324" t="-4623" r="7034" b="-1"/>
          <a:stretch/>
        </p:blipFill>
        <p:spPr bwMode="auto">
          <a:xfrm>
            <a:off x="1703512" y="2060848"/>
            <a:ext cx="2909568" cy="3291586"/>
          </a:xfrm>
          <a:prstGeom prst="rect">
            <a:avLst/>
          </a:prstGeom>
          <a:noFill/>
        </p:spPr>
      </p:pic>
    </p:spTree>
    <p:extLst>
      <p:ext uri="{BB962C8B-B14F-4D97-AF65-F5344CB8AC3E}">
        <p14:creationId xmlns:p14="http://schemas.microsoft.com/office/powerpoint/2010/main" val="247979415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Базоцелуларни карцином – назолабијални режањ                        </a:t>
            </a:r>
            <a:endParaRPr lang="en-US" dirty="0">
              <a:solidFill>
                <a:srgbClr val="6600CC"/>
              </a:solidFill>
            </a:endParaRPr>
          </a:p>
        </p:txBody>
      </p:sp>
      <p:graphicFrame>
        <p:nvGraphicFramePr>
          <p:cNvPr id="82946" name="Object 3"/>
          <p:cNvGraphicFramePr>
            <a:graphicFrameLocks noGrp="1" noChangeAspect="1"/>
          </p:cNvGraphicFramePr>
          <p:nvPr>
            <p:ph sz="quarter" idx="1"/>
          </p:nvPr>
        </p:nvGraphicFramePr>
        <p:xfrm>
          <a:off x="1809721" y="2071679"/>
          <a:ext cx="2786083" cy="2853349"/>
        </p:xfrm>
        <a:graphic>
          <a:graphicData uri="http://schemas.openxmlformats.org/presentationml/2006/ole">
            <mc:AlternateContent xmlns:mc="http://schemas.openxmlformats.org/markup-compatibility/2006">
              <mc:Choice xmlns:v="urn:schemas-microsoft-com:vml" Requires="v">
                <p:oleObj name="Photo Editor Photo" r:id="rId2" imgW="1305107" imgH="1371429" progId="">
                  <p:embed/>
                </p:oleObj>
              </mc:Choice>
              <mc:Fallback>
                <p:oleObj name="Photo Editor Photo" r:id="rId2" imgW="1305107" imgH="13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21" y="2071679"/>
                        <a:ext cx="2786083" cy="28533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947" name="Object 5"/>
          <p:cNvGraphicFramePr>
            <a:graphicFrameLocks noChangeAspect="1"/>
          </p:cNvGraphicFramePr>
          <p:nvPr/>
        </p:nvGraphicFramePr>
        <p:xfrm>
          <a:off x="4738679" y="2071678"/>
          <a:ext cx="2718613" cy="2857520"/>
        </p:xfrm>
        <a:graphic>
          <a:graphicData uri="http://schemas.openxmlformats.org/presentationml/2006/ole">
            <mc:AlternateContent xmlns:mc="http://schemas.openxmlformats.org/markup-compatibility/2006">
              <mc:Choice xmlns:v="urn:schemas-microsoft-com:vml" Requires="v">
                <p:oleObj name="Photo Editor Photo" r:id="rId4" imgW="1305107" imgH="1371429" progId="">
                  <p:embed/>
                </p:oleObj>
              </mc:Choice>
              <mc:Fallback>
                <p:oleObj name="Photo Editor Photo" r:id="rId4" imgW="1305107" imgH="13714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8679" y="2071678"/>
                        <a:ext cx="2718613" cy="2857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948" name="Object 4"/>
          <p:cNvGraphicFramePr>
            <a:graphicFrameLocks noChangeAspect="1"/>
          </p:cNvGraphicFramePr>
          <p:nvPr/>
        </p:nvGraphicFramePr>
        <p:xfrm>
          <a:off x="7596198" y="2071678"/>
          <a:ext cx="2549176" cy="2857520"/>
        </p:xfrm>
        <a:graphic>
          <a:graphicData uri="http://schemas.openxmlformats.org/presentationml/2006/ole">
            <mc:AlternateContent xmlns:mc="http://schemas.openxmlformats.org/markup-compatibility/2006">
              <mc:Choice xmlns:v="urn:schemas-microsoft-com:vml" Requires="v">
                <p:oleObj name="Photo Editor Photo" r:id="rId6" imgW="1219370" imgH="1371429" progId="">
                  <p:embed/>
                </p:oleObj>
              </mc:Choice>
              <mc:Fallback>
                <p:oleObj name="Photo Editor Photo" r:id="rId6" imgW="1219370" imgH="1371429"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96198" y="2071678"/>
                        <a:ext cx="2549176" cy="2857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3511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rgbClr val="FF33CC"/>
                </a:solidFill>
              </a:rPr>
              <a:t>Јувенилни ангиофибром назофаринкса</a:t>
            </a:r>
            <a:endParaRPr lang="en-US" dirty="0"/>
          </a:p>
        </p:txBody>
      </p:sp>
      <p:graphicFrame>
        <p:nvGraphicFramePr>
          <p:cNvPr id="90114" name="Object 3"/>
          <p:cNvGraphicFramePr>
            <a:graphicFrameLocks noGrp="1" noChangeAspect="1"/>
          </p:cNvGraphicFramePr>
          <p:nvPr>
            <p:ph sz="quarter" idx="1"/>
          </p:nvPr>
        </p:nvGraphicFramePr>
        <p:xfrm>
          <a:off x="3738546" y="1643051"/>
          <a:ext cx="4286280" cy="4190057"/>
        </p:xfrm>
        <a:graphic>
          <a:graphicData uri="http://schemas.openxmlformats.org/presentationml/2006/ole">
            <mc:AlternateContent xmlns:mc="http://schemas.openxmlformats.org/markup-compatibility/2006">
              <mc:Choice xmlns:v="urn:schemas-microsoft-com:vml" Requires="v">
                <p:oleObj name="Photo Editor Photo" r:id="rId2" imgW="4667902" imgH="4563112" progId="">
                  <p:embed/>
                </p:oleObj>
              </mc:Choice>
              <mc:Fallback>
                <p:oleObj name="Photo Editor Photo" r:id="rId2" imgW="4667902" imgH="4563112"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8546" y="1643051"/>
                        <a:ext cx="4286280" cy="4190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05409509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1158" y="500042"/>
            <a:ext cx="7572428" cy="1143000"/>
          </a:xfrm>
        </p:spPr>
        <p:txBody>
          <a:bodyPr>
            <a:normAutofit fontScale="90000"/>
          </a:bodyPr>
          <a:lstStyle/>
          <a:p>
            <a:r>
              <a:rPr lang="x-none" dirty="0">
                <a:solidFill>
                  <a:srgbClr val="6600CC"/>
                </a:solidFill>
              </a:rPr>
              <a:t>Реконструкција дефекта ромбоидним режњем</a:t>
            </a:r>
            <a:endParaRPr lang="en-US" dirty="0">
              <a:solidFill>
                <a:srgbClr val="6600CC"/>
              </a:solidFill>
            </a:endParaRPr>
          </a:p>
        </p:txBody>
      </p:sp>
      <p:pic>
        <p:nvPicPr>
          <p:cNvPr id="87042" name="Picture 2" descr="C:\Users\Branislav\Desktop\Picture12.png"/>
          <p:cNvPicPr>
            <a:picLocks noGrp="1" noChangeAspect="1" noChangeArrowheads="1"/>
          </p:cNvPicPr>
          <p:nvPr>
            <p:ph sz="quarter" idx="1"/>
          </p:nvPr>
        </p:nvPicPr>
        <p:blipFill>
          <a:blip r:embed="rId2"/>
          <a:srcRect/>
          <a:stretch>
            <a:fillRect/>
          </a:stretch>
        </p:blipFill>
        <p:spPr bwMode="auto">
          <a:xfrm>
            <a:off x="1809720" y="2428868"/>
            <a:ext cx="2571768" cy="2578832"/>
          </a:xfrm>
          <a:prstGeom prst="rect">
            <a:avLst/>
          </a:prstGeom>
          <a:noFill/>
        </p:spPr>
      </p:pic>
      <p:pic>
        <p:nvPicPr>
          <p:cNvPr id="87043" name="Picture 3" descr="C:\Users\Branislav\Desktop\Picture13.png"/>
          <p:cNvPicPr>
            <a:picLocks noChangeAspect="1" noChangeArrowheads="1"/>
          </p:cNvPicPr>
          <p:nvPr/>
        </p:nvPicPr>
        <p:blipFill>
          <a:blip r:embed="rId3"/>
          <a:srcRect/>
          <a:stretch>
            <a:fillRect/>
          </a:stretch>
        </p:blipFill>
        <p:spPr bwMode="auto">
          <a:xfrm>
            <a:off x="4595803" y="2428868"/>
            <a:ext cx="2627313" cy="2571768"/>
          </a:xfrm>
          <a:prstGeom prst="rect">
            <a:avLst/>
          </a:prstGeom>
          <a:noFill/>
        </p:spPr>
      </p:pic>
      <p:pic>
        <p:nvPicPr>
          <p:cNvPr id="124929" name="Picture 1" descr="C:\Users\Branislav\Desktop\Picture9.png"/>
          <p:cNvPicPr>
            <a:picLocks noChangeAspect="1" noChangeArrowheads="1"/>
          </p:cNvPicPr>
          <p:nvPr/>
        </p:nvPicPr>
        <p:blipFill>
          <a:blip r:embed="rId4"/>
          <a:srcRect/>
          <a:stretch>
            <a:fillRect/>
          </a:stretch>
        </p:blipFill>
        <p:spPr bwMode="auto">
          <a:xfrm>
            <a:off x="7381885" y="2428868"/>
            <a:ext cx="2638903" cy="2571768"/>
          </a:xfrm>
          <a:prstGeom prst="rect">
            <a:avLst/>
          </a:prstGeom>
          <a:noFill/>
        </p:spPr>
      </p:pic>
    </p:spTree>
    <p:extLst>
      <p:ext uri="{BB962C8B-B14F-4D97-AF65-F5344CB8AC3E}">
        <p14:creationId xmlns:p14="http://schemas.microsoft.com/office/powerpoint/2010/main" val="28503065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357166"/>
            <a:ext cx="9135534" cy="1143000"/>
          </a:xfrm>
        </p:spPr>
        <p:txBody>
          <a:bodyPr>
            <a:normAutofit fontScale="90000"/>
          </a:bodyPr>
          <a:lstStyle/>
          <a:p>
            <a:r>
              <a:rPr lang="x-none" dirty="0">
                <a:solidFill>
                  <a:srgbClr val="6600CC"/>
                </a:solidFill>
              </a:rPr>
              <a:t>Реконструкција дефекта клизајућим назолабијалним режњем</a:t>
            </a:r>
            <a:endParaRPr lang="en-US" dirty="0">
              <a:solidFill>
                <a:srgbClr val="6600CC"/>
              </a:solidFill>
            </a:endParaRPr>
          </a:p>
        </p:txBody>
      </p:sp>
      <p:graphicFrame>
        <p:nvGraphicFramePr>
          <p:cNvPr id="89090" name="Object 3"/>
          <p:cNvGraphicFramePr>
            <a:graphicFrameLocks noGrp="1" noChangeAspect="1"/>
          </p:cNvGraphicFramePr>
          <p:nvPr>
            <p:ph sz="quarter" idx="1"/>
          </p:nvPr>
        </p:nvGraphicFramePr>
        <p:xfrm>
          <a:off x="1809720" y="2143116"/>
          <a:ext cx="2587630" cy="2500330"/>
        </p:xfrm>
        <a:graphic>
          <a:graphicData uri="http://schemas.openxmlformats.org/presentationml/2006/ole">
            <mc:AlternateContent xmlns:mc="http://schemas.openxmlformats.org/markup-compatibility/2006">
              <mc:Choice xmlns:v="urn:schemas-microsoft-com:vml" Requires="v">
                <p:oleObj name="Photo Editor Photo" r:id="rId2" imgW="1905266" imgH="1428949" progId="">
                  <p:embed/>
                </p:oleObj>
              </mc:Choice>
              <mc:Fallback>
                <p:oleObj name="Photo Editor Photo" r:id="rId2" imgW="1905266" imgH="142894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20" y="2143116"/>
                        <a:ext cx="2587630" cy="25003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 name="Picture 3" descr="C:\Users\Branislav\Desktop\Picture13.png"/>
          <p:cNvPicPr>
            <a:picLocks noChangeAspect="1" noChangeArrowheads="1"/>
          </p:cNvPicPr>
          <p:nvPr/>
        </p:nvPicPr>
        <p:blipFill>
          <a:blip r:embed="rId4"/>
          <a:srcRect/>
          <a:stretch>
            <a:fillRect/>
          </a:stretch>
        </p:blipFill>
        <p:spPr bwMode="auto">
          <a:xfrm>
            <a:off x="4595802" y="2143116"/>
            <a:ext cx="2643206" cy="2507972"/>
          </a:xfrm>
          <a:prstGeom prst="rect">
            <a:avLst/>
          </a:prstGeom>
          <a:noFill/>
        </p:spPr>
      </p:pic>
      <p:pic>
        <p:nvPicPr>
          <p:cNvPr id="4" name="Picture 4" descr="C:\Users\Branislav\Desktop\Picture14.png"/>
          <p:cNvPicPr>
            <a:picLocks noChangeAspect="1" noChangeArrowheads="1"/>
          </p:cNvPicPr>
          <p:nvPr/>
        </p:nvPicPr>
        <p:blipFill>
          <a:blip r:embed="rId5"/>
          <a:srcRect/>
          <a:stretch>
            <a:fillRect/>
          </a:stretch>
        </p:blipFill>
        <p:spPr bwMode="auto">
          <a:xfrm>
            <a:off x="7453322" y="2143117"/>
            <a:ext cx="2686690" cy="2505157"/>
          </a:xfrm>
          <a:prstGeom prst="rect">
            <a:avLst/>
          </a:prstGeom>
          <a:noFill/>
        </p:spPr>
      </p:pic>
    </p:spTree>
    <p:extLst>
      <p:ext uri="{BB962C8B-B14F-4D97-AF65-F5344CB8AC3E}">
        <p14:creationId xmlns:p14="http://schemas.microsoft.com/office/powerpoint/2010/main" val="384039610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Реконструкција дефекта слободним кожним графтом</a:t>
            </a:r>
            <a:endParaRPr lang="en-US" dirty="0">
              <a:solidFill>
                <a:srgbClr val="6600CC"/>
              </a:solidFill>
            </a:endParaRPr>
          </a:p>
        </p:txBody>
      </p:sp>
      <p:pic>
        <p:nvPicPr>
          <p:cNvPr id="133122" name="Picture 2" descr="C:\Users\Branislav\Desktop\Picture15.png"/>
          <p:cNvPicPr>
            <a:picLocks noChangeAspect="1" noChangeArrowheads="1"/>
          </p:cNvPicPr>
          <p:nvPr/>
        </p:nvPicPr>
        <p:blipFill>
          <a:blip r:embed="rId2"/>
          <a:srcRect/>
          <a:stretch>
            <a:fillRect/>
          </a:stretch>
        </p:blipFill>
        <p:spPr bwMode="auto">
          <a:xfrm>
            <a:off x="1738282" y="2071678"/>
            <a:ext cx="2643206" cy="2857520"/>
          </a:xfrm>
          <a:prstGeom prst="rect">
            <a:avLst/>
          </a:prstGeom>
          <a:noFill/>
        </p:spPr>
      </p:pic>
      <p:pic>
        <p:nvPicPr>
          <p:cNvPr id="133123" name="Picture 3" descr="C:\Users\Branislav\Desktop\Picture16.png"/>
          <p:cNvPicPr>
            <a:picLocks noChangeAspect="1" noChangeArrowheads="1"/>
          </p:cNvPicPr>
          <p:nvPr/>
        </p:nvPicPr>
        <p:blipFill>
          <a:blip r:embed="rId3"/>
          <a:srcRect/>
          <a:stretch>
            <a:fillRect/>
          </a:stretch>
        </p:blipFill>
        <p:spPr bwMode="auto">
          <a:xfrm>
            <a:off x="4524364" y="2071678"/>
            <a:ext cx="2714644" cy="2857520"/>
          </a:xfrm>
          <a:prstGeom prst="rect">
            <a:avLst/>
          </a:prstGeom>
          <a:noFill/>
        </p:spPr>
      </p:pic>
      <p:pic>
        <p:nvPicPr>
          <p:cNvPr id="133124" name="Picture 4" descr="C:\Users\Branislav\Desktop\Picture17.png"/>
          <p:cNvPicPr>
            <a:picLocks noChangeAspect="1" noChangeArrowheads="1"/>
          </p:cNvPicPr>
          <p:nvPr/>
        </p:nvPicPr>
        <p:blipFill>
          <a:blip r:embed="rId4"/>
          <a:srcRect/>
          <a:stretch>
            <a:fillRect/>
          </a:stretch>
        </p:blipFill>
        <p:spPr bwMode="auto">
          <a:xfrm>
            <a:off x="7381885" y="2071678"/>
            <a:ext cx="2765893" cy="2857520"/>
          </a:xfrm>
          <a:prstGeom prst="rect">
            <a:avLst/>
          </a:prstGeom>
          <a:noFill/>
        </p:spPr>
      </p:pic>
    </p:spTree>
    <p:extLst>
      <p:ext uri="{BB962C8B-B14F-4D97-AF65-F5344CB8AC3E}">
        <p14:creationId xmlns:p14="http://schemas.microsoft.com/office/powerpoint/2010/main" val="183134526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33" y="357166"/>
            <a:ext cx="9220615" cy="868346"/>
          </a:xfrm>
        </p:spPr>
        <p:txBody>
          <a:bodyPr>
            <a:normAutofit fontScale="90000"/>
          </a:bodyPr>
          <a:lstStyle/>
          <a:p>
            <a:r>
              <a:rPr lang="sr-Cyrl-RS" dirty="0">
                <a:solidFill>
                  <a:srgbClr val="6600CC"/>
                </a:solidFill>
              </a:rPr>
              <a:t>Базо</a:t>
            </a:r>
            <a:r>
              <a:rPr lang="x-none" dirty="0">
                <a:solidFill>
                  <a:srgbClr val="6600CC"/>
                </a:solidFill>
              </a:rPr>
              <a:t>целуларни карцином спољњег носа</a:t>
            </a:r>
            <a:endParaRPr lang="en-US" dirty="0">
              <a:solidFill>
                <a:srgbClr val="6600CC"/>
              </a:solidFill>
            </a:endParaRPr>
          </a:p>
        </p:txBody>
      </p:sp>
      <p:pic>
        <p:nvPicPr>
          <p:cNvPr id="4" name="Content Placeholder 3" descr="Ca basocellulare nosa - Copy.jpg"/>
          <p:cNvPicPr>
            <a:picLocks noGrp="1" noChangeAspect="1"/>
          </p:cNvPicPr>
          <p:nvPr>
            <p:ph sz="quarter" idx="1"/>
          </p:nvPr>
        </p:nvPicPr>
        <p:blipFill>
          <a:blip r:embed="rId2"/>
          <a:stretch>
            <a:fillRect/>
          </a:stretch>
        </p:blipFill>
        <p:spPr>
          <a:xfrm>
            <a:off x="4005310" y="1643050"/>
            <a:ext cx="3519450" cy="4071966"/>
          </a:xfrm>
        </p:spPr>
      </p:pic>
    </p:spTree>
    <p:extLst>
      <p:ext uri="{BB962C8B-B14F-4D97-AF65-F5344CB8AC3E}">
        <p14:creationId xmlns:p14="http://schemas.microsoft.com/office/powerpoint/2010/main" val="129129143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20" y="214290"/>
            <a:ext cx="9756204" cy="1000132"/>
          </a:xfrm>
        </p:spPr>
        <p:txBody>
          <a:bodyPr>
            <a:noAutofit/>
          </a:bodyPr>
          <a:lstStyle/>
          <a:p>
            <a:r>
              <a:rPr lang="sr-Cyrl-RS" b="1" dirty="0">
                <a:solidFill>
                  <a:srgbClr val="0070C0"/>
                </a:solidFill>
              </a:rPr>
              <a:t>МАЛИГНИ ТУМОРИ УНУТРАШЊЕГ НОСА</a:t>
            </a:r>
            <a:endParaRPr lang="en-US" b="1" dirty="0">
              <a:solidFill>
                <a:srgbClr val="0070C0"/>
              </a:solidFill>
            </a:endParaRPr>
          </a:p>
        </p:txBody>
      </p:sp>
      <p:sp>
        <p:nvSpPr>
          <p:cNvPr id="3" name="Content Placeholder 2"/>
          <p:cNvSpPr>
            <a:spLocks noGrp="1"/>
          </p:cNvSpPr>
          <p:nvPr>
            <p:ph sz="quarter" idx="1"/>
          </p:nvPr>
        </p:nvSpPr>
        <p:spPr>
          <a:xfrm>
            <a:off x="724930" y="1428736"/>
            <a:ext cx="10840994" cy="4643470"/>
          </a:xfrm>
        </p:spPr>
        <p:txBody>
          <a:bodyPr>
            <a:normAutofit lnSpcReduction="10000"/>
          </a:bodyPr>
          <a:lstStyle/>
          <a:p>
            <a:r>
              <a:rPr lang="x-none" dirty="0"/>
              <a:t>По </a:t>
            </a:r>
            <a:r>
              <a:rPr lang="x-none" dirty="0">
                <a:solidFill>
                  <a:srgbClr val="6600CC"/>
                </a:solidFill>
              </a:rPr>
              <a:t>пореклу</a:t>
            </a:r>
            <a:r>
              <a:rPr lang="x-none" dirty="0"/>
              <a:t> се деле на : епителне и мезенхимне (везивне)</a:t>
            </a:r>
          </a:p>
          <a:p>
            <a:pPr lvl="1"/>
            <a:r>
              <a:rPr lang="x-none" b="1" dirty="0">
                <a:solidFill>
                  <a:srgbClr val="C00000"/>
                </a:solidFill>
              </a:rPr>
              <a:t>Епителни</a:t>
            </a:r>
            <a:r>
              <a:rPr lang="x-none" dirty="0"/>
              <a:t> : </a:t>
            </a:r>
          </a:p>
          <a:p>
            <a:pPr lvl="2"/>
            <a:r>
              <a:rPr lang="x-none" sz="1900" b="1" dirty="0">
                <a:solidFill>
                  <a:srgbClr val="0070C0"/>
                </a:solidFill>
              </a:rPr>
              <a:t>планоцелуларни карцином </a:t>
            </a:r>
          </a:p>
          <a:p>
            <a:pPr lvl="2"/>
            <a:r>
              <a:rPr lang="x-none" sz="1900" b="1" dirty="0">
                <a:solidFill>
                  <a:srgbClr val="0070C0"/>
                </a:solidFill>
              </a:rPr>
              <a:t>цилиндром </a:t>
            </a:r>
          </a:p>
          <a:p>
            <a:pPr lvl="2"/>
            <a:r>
              <a:rPr lang="x-none" sz="1900" b="1" dirty="0">
                <a:solidFill>
                  <a:srgbClr val="0070C0"/>
                </a:solidFill>
              </a:rPr>
              <a:t>адамантином</a:t>
            </a:r>
          </a:p>
          <a:p>
            <a:pPr lvl="1"/>
            <a:r>
              <a:rPr lang="x-none" b="1" dirty="0">
                <a:solidFill>
                  <a:srgbClr val="C00000"/>
                </a:solidFill>
              </a:rPr>
              <a:t>Везивни</a:t>
            </a:r>
            <a:r>
              <a:rPr lang="x-none" dirty="0"/>
              <a:t> : </a:t>
            </a:r>
          </a:p>
          <a:p>
            <a:pPr lvl="2"/>
            <a:r>
              <a:rPr lang="x-none" sz="1900" b="1" dirty="0">
                <a:solidFill>
                  <a:srgbClr val="0070C0"/>
                </a:solidFill>
              </a:rPr>
              <a:t>мукозни меланом </a:t>
            </a:r>
          </a:p>
          <a:p>
            <a:pPr lvl="2"/>
            <a:r>
              <a:rPr lang="x-none" sz="1900" b="1" dirty="0">
                <a:solidFill>
                  <a:srgbClr val="0070C0"/>
                </a:solidFill>
              </a:rPr>
              <a:t>плазмоцитом </a:t>
            </a:r>
          </a:p>
          <a:p>
            <a:pPr lvl="2"/>
            <a:r>
              <a:rPr lang="x-none" sz="1900" b="1" dirty="0">
                <a:solidFill>
                  <a:srgbClr val="0070C0"/>
                </a:solidFill>
              </a:rPr>
              <a:t>неуробластом</a:t>
            </a:r>
          </a:p>
          <a:p>
            <a:r>
              <a:rPr lang="x-none" b="1" dirty="0">
                <a:solidFill>
                  <a:srgbClr val="6600CC"/>
                </a:solidFill>
              </a:rPr>
              <a:t>Симптоматологија</a:t>
            </a:r>
            <a:r>
              <a:rPr lang="x-none" dirty="0"/>
              <a:t> – у почетку неспецифична, једнострано прогресивно отежано дисање на нос, са гнојно-сукрвичавом секецијом; касније хипосмија до аносмије, фетор, епистакса, ринофонија клауза, главобоља.</a:t>
            </a:r>
            <a:endParaRPr lang="en-US" dirty="0"/>
          </a:p>
        </p:txBody>
      </p:sp>
    </p:spTree>
    <p:extLst>
      <p:ext uri="{BB962C8B-B14F-4D97-AF65-F5344CB8AC3E}">
        <p14:creationId xmlns:p14="http://schemas.microsoft.com/office/powerpoint/2010/main" val="255094327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48497" y="1000108"/>
            <a:ext cx="10824519" cy="4714908"/>
          </a:xfrm>
        </p:spPr>
        <p:txBody>
          <a:bodyPr>
            <a:normAutofit/>
          </a:bodyPr>
          <a:lstStyle/>
          <a:p>
            <a:r>
              <a:rPr lang="x-none" b="1" dirty="0">
                <a:solidFill>
                  <a:srgbClr val="6600CC"/>
                </a:solidFill>
              </a:rPr>
              <a:t>Дијагноза</a:t>
            </a:r>
            <a:r>
              <a:rPr lang="x-none" dirty="0"/>
              <a:t> – анамнеза, клинички преглед (риноскопија, ендоскопија), КТ, биопсија и ПХ.</a:t>
            </a:r>
          </a:p>
          <a:p>
            <a:r>
              <a:rPr lang="x-none" b="1" dirty="0">
                <a:solidFill>
                  <a:srgbClr val="6600CC"/>
                </a:solidFill>
              </a:rPr>
              <a:t>Терапија</a:t>
            </a:r>
            <a:r>
              <a:rPr lang="x-none" dirty="0"/>
              <a:t> : </a:t>
            </a:r>
          </a:p>
          <a:p>
            <a:pPr lvl="1"/>
            <a:r>
              <a:rPr lang="x-none" b="1" dirty="0">
                <a:solidFill>
                  <a:srgbClr val="C00000"/>
                </a:solidFill>
              </a:rPr>
              <a:t>Хируршка </a:t>
            </a:r>
            <a:r>
              <a:rPr lang="x-none" dirty="0"/>
              <a:t>–</a:t>
            </a:r>
            <a:r>
              <a:rPr lang="x-none" b="1" dirty="0">
                <a:solidFill>
                  <a:srgbClr val="C00000"/>
                </a:solidFill>
              </a:rPr>
              <a:t> </a:t>
            </a:r>
            <a:r>
              <a:rPr lang="x-none" dirty="0"/>
              <a:t>када се ради о карциному</a:t>
            </a:r>
          </a:p>
          <a:p>
            <a:pPr lvl="2"/>
            <a:r>
              <a:rPr lang="x-none" sz="2200" dirty="0"/>
              <a:t>латерални зид - паралатероназална ринотомија или латерална ринотомија по Муру (Моur)</a:t>
            </a:r>
          </a:p>
          <a:p>
            <a:pPr lvl="2"/>
            <a:r>
              <a:rPr lang="x-none" sz="2200" dirty="0"/>
              <a:t>септум - широка ресекција носне преграде</a:t>
            </a:r>
          </a:p>
          <a:p>
            <a:pPr lvl="2"/>
            <a:r>
              <a:rPr lang="x-none" sz="2200" dirty="0"/>
              <a:t>након операције по потреби зрачна терапија</a:t>
            </a:r>
          </a:p>
          <a:p>
            <a:pPr lvl="1"/>
            <a:r>
              <a:rPr lang="x-none" b="1" dirty="0">
                <a:solidFill>
                  <a:srgbClr val="C00000"/>
                </a:solidFill>
              </a:rPr>
              <a:t>зрачна терапија и хемиотерапија </a:t>
            </a:r>
            <a:r>
              <a:rPr lang="x-none" dirty="0"/>
              <a:t>– иноперабилни карциноми и рецидиви, као и тумори везивног порекла </a:t>
            </a:r>
            <a:endParaRPr lang="en-US" dirty="0"/>
          </a:p>
        </p:txBody>
      </p:sp>
    </p:spTree>
    <p:extLst>
      <p:ext uri="{BB962C8B-B14F-4D97-AF65-F5344CB8AC3E}">
        <p14:creationId xmlns:p14="http://schemas.microsoft.com/office/powerpoint/2010/main" val="297559100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5" y="428604"/>
            <a:ext cx="9794561" cy="857256"/>
          </a:xfrm>
        </p:spPr>
        <p:txBody>
          <a:bodyPr>
            <a:noAutofit/>
          </a:bodyPr>
          <a:lstStyle/>
          <a:p>
            <a:r>
              <a:rPr lang="x-none" sz="3600" dirty="0">
                <a:solidFill>
                  <a:srgbClr val="6600CC"/>
                </a:solidFill>
              </a:rPr>
              <a:t>Малигни мукозни меланом унутрашњег носа са продором у орбите и етмоидалне синусе</a:t>
            </a:r>
            <a:endParaRPr lang="en-US" sz="3600" dirty="0">
              <a:solidFill>
                <a:srgbClr val="6600CC"/>
              </a:solidFill>
            </a:endParaRPr>
          </a:p>
        </p:txBody>
      </p:sp>
      <p:pic>
        <p:nvPicPr>
          <p:cNvPr id="139267" name="Picture 3" descr="C:\Users\Branislav\Desktop\Picture32.jpg"/>
          <p:cNvPicPr>
            <a:picLocks noChangeAspect="1" noChangeArrowheads="1"/>
          </p:cNvPicPr>
          <p:nvPr/>
        </p:nvPicPr>
        <p:blipFill>
          <a:blip r:embed="rId2"/>
          <a:srcRect/>
          <a:stretch>
            <a:fillRect/>
          </a:stretch>
        </p:blipFill>
        <p:spPr bwMode="auto">
          <a:xfrm>
            <a:off x="3809984" y="1643051"/>
            <a:ext cx="3786214" cy="4221781"/>
          </a:xfrm>
          <a:prstGeom prst="rect">
            <a:avLst/>
          </a:prstGeom>
          <a:noFill/>
          <a:ln>
            <a:solidFill>
              <a:srgbClr val="6600CC"/>
            </a:solidFill>
          </a:ln>
        </p:spPr>
      </p:pic>
    </p:spTree>
    <p:extLst>
      <p:ext uri="{BB962C8B-B14F-4D97-AF65-F5344CB8AC3E}">
        <p14:creationId xmlns:p14="http://schemas.microsoft.com/office/powerpoint/2010/main" val="278189980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857232"/>
            <a:ext cx="7467600" cy="560406"/>
          </a:xfrm>
        </p:spPr>
        <p:txBody>
          <a:bodyPr>
            <a:normAutofit fontScale="90000"/>
          </a:bodyPr>
          <a:lstStyle/>
          <a:p>
            <a:r>
              <a:rPr lang="x-none" dirty="0">
                <a:solidFill>
                  <a:srgbClr val="6600CC"/>
                </a:solidFill>
              </a:rPr>
              <a:t>Плазмоцитом</a:t>
            </a:r>
            <a:endParaRPr lang="en-US" dirty="0">
              <a:solidFill>
                <a:srgbClr val="6600CC"/>
              </a:solidFill>
            </a:endParaRPr>
          </a:p>
        </p:txBody>
      </p:sp>
      <p:pic>
        <p:nvPicPr>
          <p:cNvPr id="4" name="Picture 4" descr="D:\Katzenmeyer\hpc.jpg"/>
          <p:cNvPicPr>
            <a:picLocks noGrp="1" noChangeAspect="1" noChangeArrowheads="1"/>
          </p:cNvPicPr>
          <p:nvPr>
            <p:ph sz="quarter" idx="1"/>
          </p:nvPr>
        </p:nvPicPr>
        <p:blipFill>
          <a:blip r:embed="rId2"/>
          <a:srcRect/>
          <a:stretch>
            <a:fillRect/>
          </a:stretch>
        </p:blipFill>
        <p:spPr>
          <a:xfrm>
            <a:off x="2452663" y="2143117"/>
            <a:ext cx="6934469" cy="2656513"/>
          </a:xfrm>
          <a:noFill/>
        </p:spPr>
      </p:pic>
    </p:spTree>
    <p:extLst>
      <p:ext uri="{BB962C8B-B14F-4D97-AF65-F5344CB8AC3E}">
        <p14:creationId xmlns:p14="http://schemas.microsoft.com/office/powerpoint/2010/main" val="163046647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2768" y="928670"/>
            <a:ext cx="8353664" cy="2589694"/>
          </a:xfrm>
        </p:spPr>
        <p:txBody>
          <a:bodyPr>
            <a:noAutofit/>
          </a:bodyPr>
          <a:lstStyle/>
          <a:p>
            <a:r>
              <a:rPr lang="x-none" sz="5400" b="1" dirty="0">
                <a:solidFill>
                  <a:srgbClr val="0070C0"/>
                </a:solidFill>
              </a:rPr>
              <a:t>Тумори параназалних синуса</a:t>
            </a:r>
            <a:endParaRPr lang="en-US" sz="5400" b="1" dirty="0">
              <a:solidFill>
                <a:srgbClr val="0070C0"/>
              </a:solidFill>
            </a:endParaRPr>
          </a:p>
        </p:txBody>
      </p:sp>
    </p:spTree>
    <p:extLst>
      <p:ext uri="{BB962C8B-B14F-4D97-AF65-F5344CB8AC3E}">
        <p14:creationId xmlns:p14="http://schemas.microsoft.com/office/powerpoint/2010/main" val="371769129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2703" y="274638"/>
            <a:ext cx="7467600" cy="868346"/>
          </a:xfrm>
        </p:spPr>
        <p:txBody>
          <a:bodyPr>
            <a:normAutofit/>
          </a:bodyPr>
          <a:lstStyle/>
          <a:p>
            <a:r>
              <a:rPr lang="sr-Cyrl-RS" b="1" dirty="0">
                <a:solidFill>
                  <a:schemeClr val="tx1"/>
                </a:solidFill>
              </a:rPr>
              <a:t>ОСТЕОМ</a:t>
            </a:r>
            <a:r>
              <a:rPr lang="sr-Cyrl-RS" b="1" dirty="0"/>
              <a:t> </a:t>
            </a:r>
            <a:r>
              <a:rPr lang="sr-Cyrl-RS" dirty="0">
                <a:solidFill>
                  <a:srgbClr val="0070C0"/>
                </a:solidFill>
              </a:rPr>
              <a:t>(</a:t>
            </a:r>
            <a:r>
              <a:rPr lang="sr-Latn-RS" dirty="0">
                <a:solidFill>
                  <a:srgbClr val="0070C0"/>
                </a:solidFill>
              </a:rPr>
              <a:t>Osteoma</a:t>
            </a:r>
            <a:r>
              <a:rPr lang="sr-Cyrl-RS" dirty="0">
                <a:solidFill>
                  <a:srgbClr val="0070C0"/>
                </a:solidFill>
              </a:rPr>
              <a:t>)</a:t>
            </a:r>
            <a:endParaRPr lang="en-US" dirty="0">
              <a:solidFill>
                <a:srgbClr val="0070C0"/>
              </a:solidFill>
            </a:endParaRPr>
          </a:p>
        </p:txBody>
      </p:sp>
      <p:sp>
        <p:nvSpPr>
          <p:cNvPr id="3" name="Content Placeholder 2"/>
          <p:cNvSpPr>
            <a:spLocks noGrp="1"/>
          </p:cNvSpPr>
          <p:nvPr>
            <p:ph sz="quarter" idx="1"/>
          </p:nvPr>
        </p:nvSpPr>
        <p:spPr>
          <a:xfrm>
            <a:off x="774358" y="1142984"/>
            <a:ext cx="10966906" cy="5000660"/>
          </a:xfrm>
        </p:spPr>
        <p:txBody>
          <a:bodyPr>
            <a:normAutofit/>
          </a:bodyPr>
          <a:lstStyle/>
          <a:p>
            <a:r>
              <a:rPr lang="ru-RU" dirty="0"/>
              <a:t>Бенигни тумор, који настаје бујањем и пролиферацијом периоста.</a:t>
            </a:r>
          </a:p>
          <a:p>
            <a:r>
              <a:rPr lang="ru-RU" b="1" dirty="0">
                <a:solidFill>
                  <a:srgbClr val="6600CC"/>
                </a:solidFill>
              </a:rPr>
              <a:t>Етиологија</a:t>
            </a:r>
            <a:r>
              <a:rPr lang="ru-RU" dirty="0"/>
              <a:t> – непозната, претпоставља се да траума и инфекција помажу његов настанак.</a:t>
            </a:r>
          </a:p>
          <a:p>
            <a:r>
              <a:rPr lang="ru-RU" dirty="0"/>
              <a:t>По </a:t>
            </a:r>
            <a:r>
              <a:rPr lang="ru-RU" dirty="0">
                <a:solidFill>
                  <a:srgbClr val="C00000"/>
                </a:solidFill>
              </a:rPr>
              <a:t>грађи</a:t>
            </a:r>
            <a:r>
              <a:rPr lang="ru-RU" dirty="0"/>
              <a:t> је : компактан, спонгиозан и мешовит</a:t>
            </a:r>
          </a:p>
          <a:p>
            <a:r>
              <a:rPr lang="ru-RU" dirty="0">
                <a:solidFill>
                  <a:srgbClr val="C00000"/>
                </a:solidFill>
              </a:rPr>
              <a:t>Локализација</a:t>
            </a:r>
            <a:r>
              <a:rPr lang="ru-RU" dirty="0"/>
              <a:t> : фронтални синус - 80%, етмоидални - 16%, вилични - 4%, у сфеноидном синусу се никада не јавља.</a:t>
            </a:r>
          </a:p>
          <a:p>
            <a:r>
              <a:rPr lang="ru-RU" b="1" dirty="0">
                <a:solidFill>
                  <a:srgbClr val="6600CC"/>
                </a:solidFill>
              </a:rPr>
              <a:t>Симптоматологија</a:t>
            </a:r>
            <a:r>
              <a:rPr lang="ru-RU" dirty="0"/>
              <a:t> – у почетку су асимптоматски, а касније доминира главобоља. </a:t>
            </a:r>
          </a:p>
          <a:p>
            <a:pPr lvl="1"/>
            <a:r>
              <a:rPr lang="ru-RU" sz="2200" dirty="0"/>
              <a:t>Даљим растом (зависи од локализације) долази до померања булбуса напред и у страну са ограниченом покретљивошћу, егзофталмусом, рецидивантним инфекцијама синуса, ендокранијумске симптоматологије, једностране епифоре и сл.</a:t>
            </a:r>
            <a:endParaRPr lang="en-US" sz="2200" dirty="0"/>
          </a:p>
        </p:txBody>
      </p:sp>
    </p:spTree>
    <p:extLst>
      <p:ext uri="{BB962C8B-B14F-4D97-AF65-F5344CB8AC3E}">
        <p14:creationId xmlns:p14="http://schemas.microsoft.com/office/powerpoint/2010/main" val="647260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rgbClr val="FF33CC"/>
                </a:solidFill>
              </a:rPr>
              <a:t>Јувенилни ангиофибром назофаринкса</a:t>
            </a:r>
            <a:endParaRPr lang="en-US" dirty="0">
              <a:solidFill>
                <a:srgbClr val="FF33CC"/>
              </a:solidFill>
            </a:endParaRPr>
          </a:p>
        </p:txBody>
      </p:sp>
      <p:pic>
        <p:nvPicPr>
          <p:cNvPr id="91139" name="Picture 3"/>
          <p:cNvPicPr>
            <a:picLocks noGrp="1" noChangeAspect="1" noChangeArrowheads="1"/>
          </p:cNvPicPr>
          <p:nvPr>
            <p:ph sz="quarter" idx="1"/>
          </p:nvPr>
        </p:nvPicPr>
        <p:blipFill>
          <a:blip r:embed="rId2"/>
          <a:srcRect/>
          <a:stretch>
            <a:fillRect/>
          </a:stretch>
        </p:blipFill>
        <p:spPr bwMode="auto">
          <a:xfrm>
            <a:off x="3381357" y="1928803"/>
            <a:ext cx="4758131" cy="3617293"/>
          </a:xfrm>
          <a:prstGeom prst="rect">
            <a:avLst/>
          </a:prstGeom>
          <a:noFill/>
        </p:spPr>
      </p:pic>
    </p:spTree>
    <p:extLst>
      <p:ext uri="{BB962C8B-B14F-4D97-AF65-F5344CB8AC3E}">
        <p14:creationId xmlns:p14="http://schemas.microsoft.com/office/powerpoint/2010/main" val="14676332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3740" y="964194"/>
            <a:ext cx="10915135" cy="4695201"/>
          </a:xfrm>
        </p:spPr>
        <p:txBody>
          <a:bodyPr>
            <a:normAutofit/>
          </a:bodyPr>
          <a:lstStyle/>
          <a:p>
            <a:r>
              <a:rPr lang="x-none" b="1" dirty="0">
                <a:solidFill>
                  <a:srgbClr val="6600CC"/>
                </a:solidFill>
              </a:rPr>
              <a:t>Дијагноза</a:t>
            </a:r>
            <a:r>
              <a:rPr lang="x-none" dirty="0"/>
              <a:t> – анамнеза, клинички преглед, КТ ПНС, рендгенграфија ПНС. </a:t>
            </a:r>
          </a:p>
          <a:p>
            <a:r>
              <a:rPr lang="x-none" b="1" dirty="0">
                <a:solidFill>
                  <a:srgbClr val="6600CC"/>
                </a:solidFill>
              </a:rPr>
              <a:t>Д.дг. </a:t>
            </a:r>
            <a:r>
              <a:rPr lang="x-none" dirty="0"/>
              <a:t>– остеофиброзна дисплазија</a:t>
            </a:r>
          </a:p>
          <a:p>
            <a:r>
              <a:rPr lang="x-none" b="1" dirty="0">
                <a:solidFill>
                  <a:srgbClr val="6600CC"/>
                </a:solidFill>
              </a:rPr>
              <a:t>Терапија</a:t>
            </a:r>
            <a:r>
              <a:rPr lang="x-none" dirty="0"/>
              <a:t> – </a:t>
            </a:r>
            <a:r>
              <a:rPr lang="x-none" b="1" dirty="0">
                <a:solidFill>
                  <a:srgbClr val="C00000"/>
                </a:solidFill>
              </a:rPr>
              <a:t>хируршка</a:t>
            </a:r>
            <a:r>
              <a:rPr lang="x-none" dirty="0"/>
              <a:t> :</a:t>
            </a:r>
          </a:p>
          <a:p>
            <a:pPr lvl="1"/>
            <a:r>
              <a:rPr lang="x-none" sz="2200" dirty="0"/>
              <a:t>остеопластична операција по Татоу – фронтални синус</a:t>
            </a:r>
          </a:p>
          <a:p>
            <a:pPr lvl="1"/>
            <a:r>
              <a:rPr lang="x-none" sz="2200" dirty="0"/>
              <a:t>спољна етмоидектомија – етмоидални синус</a:t>
            </a:r>
          </a:p>
          <a:p>
            <a:pPr lvl="1"/>
            <a:r>
              <a:rPr lang="x-none" sz="2200" dirty="0"/>
              <a:t>операција максиларног синуса по Калдвел-Луку – вилични синус</a:t>
            </a:r>
          </a:p>
          <a:p>
            <a:pPr lvl="1"/>
            <a:r>
              <a:rPr lang="x-none" sz="2200" dirty="0"/>
              <a:t>комбинација неке од ових интервенција</a:t>
            </a:r>
          </a:p>
          <a:p>
            <a:pPr lvl="1"/>
            <a:r>
              <a:rPr lang="x-none" sz="2200" dirty="0"/>
              <a:t>ФЕСС</a:t>
            </a:r>
          </a:p>
          <a:p>
            <a:pPr lvl="1"/>
            <a:r>
              <a:rPr lang="x-none" sz="2200" dirty="0"/>
              <a:t>оперишу се само симптоматски јасни остеоми</a:t>
            </a:r>
          </a:p>
          <a:p>
            <a:pPr lvl="1"/>
            <a:r>
              <a:rPr lang="x-none" sz="2200" dirty="0"/>
              <a:t>у случају продора у ендокранијум – неурохирург</a:t>
            </a:r>
          </a:p>
        </p:txBody>
      </p:sp>
    </p:spTree>
    <p:extLst>
      <p:ext uri="{BB962C8B-B14F-4D97-AF65-F5344CB8AC3E}">
        <p14:creationId xmlns:p14="http://schemas.microsoft.com/office/powerpoint/2010/main" val="105995857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14356"/>
            <a:ext cx="7467600" cy="571504"/>
          </a:xfrm>
        </p:spPr>
        <p:txBody>
          <a:bodyPr>
            <a:normAutofit fontScale="90000"/>
          </a:bodyPr>
          <a:lstStyle/>
          <a:p>
            <a:r>
              <a:rPr lang="x-none" dirty="0">
                <a:solidFill>
                  <a:srgbClr val="6600CC"/>
                </a:solidFill>
              </a:rPr>
              <a:t>Остеом</a:t>
            </a:r>
            <a:endParaRPr lang="en-US" dirty="0">
              <a:solidFill>
                <a:srgbClr val="6600CC"/>
              </a:solidFill>
            </a:endParaRPr>
          </a:p>
        </p:txBody>
      </p:sp>
      <p:pic>
        <p:nvPicPr>
          <p:cNvPr id="4" name="Content Placeholder 3" descr="c40d5239fb4753fad04327fdc129d4bd.jpg"/>
          <p:cNvPicPr>
            <a:picLocks noGrp="1" noChangeAspect="1"/>
          </p:cNvPicPr>
          <p:nvPr>
            <p:ph sz="quarter" idx="1"/>
          </p:nvPr>
        </p:nvPicPr>
        <p:blipFill>
          <a:blip r:embed="rId2" cstate="print"/>
          <a:srcRect l="2979" t="3811" r="3330" b="19967"/>
          <a:stretch>
            <a:fillRect/>
          </a:stretch>
        </p:blipFill>
        <p:spPr>
          <a:xfrm>
            <a:off x="2524100" y="1643050"/>
            <a:ext cx="6357982" cy="3714776"/>
          </a:xfrm>
        </p:spPr>
      </p:pic>
    </p:spTree>
    <p:extLst>
      <p:ext uri="{BB962C8B-B14F-4D97-AF65-F5344CB8AC3E}">
        <p14:creationId xmlns:p14="http://schemas.microsoft.com/office/powerpoint/2010/main" val="349357460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642918"/>
            <a:ext cx="7467600" cy="642942"/>
          </a:xfrm>
        </p:spPr>
        <p:txBody>
          <a:bodyPr>
            <a:normAutofit fontScale="90000"/>
          </a:bodyPr>
          <a:lstStyle/>
          <a:p>
            <a:r>
              <a:rPr lang="x-none" dirty="0">
                <a:solidFill>
                  <a:srgbClr val="6600CC"/>
                </a:solidFill>
              </a:rPr>
              <a:t>Остеом</a:t>
            </a:r>
            <a:endParaRPr lang="en-US" dirty="0">
              <a:solidFill>
                <a:srgbClr val="6600CC"/>
              </a:solidFill>
            </a:endParaRPr>
          </a:p>
        </p:txBody>
      </p:sp>
      <p:pic>
        <p:nvPicPr>
          <p:cNvPr id="5" name="Content Placeholder 4" descr="export-277061618.jpg"/>
          <p:cNvPicPr>
            <a:picLocks noGrp="1" noChangeAspect="1"/>
          </p:cNvPicPr>
          <p:nvPr>
            <p:ph sz="quarter" idx="1"/>
          </p:nvPr>
        </p:nvPicPr>
        <p:blipFill>
          <a:blip r:embed="rId2"/>
          <a:srcRect l="15310" t="9556" r="12866" b="17792"/>
          <a:stretch>
            <a:fillRect/>
          </a:stretch>
        </p:blipFill>
        <p:spPr>
          <a:xfrm>
            <a:off x="3524232" y="1714488"/>
            <a:ext cx="4439939" cy="3857652"/>
          </a:xfrm>
        </p:spPr>
      </p:pic>
    </p:spTree>
    <p:extLst>
      <p:ext uri="{BB962C8B-B14F-4D97-AF65-F5344CB8AC3E}">
        <p14:creationId xmlns:p14="http://schemas.microsoft.com/office/powerpoint/2010/main" val="123413829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34" y="714356"/>
            <a:ext cx="7467600" cy="631844"/>
          </a:xfrm>
        </p:spPr>
        <p:txBody>
          <a:bodyPr>
            <a:normAutofit fontScale="90000"/>
          </a:bodyPr>
          <a:lstStyle/>
          <a:p>
            <a:r>
              <a:rPr lang="x-none" dirty="0">
                <a:solidFill>
                  <a:srgbClr val="6600CC"/>
                </a:solidFill>
              </a:rPr>
              <a:t>Остеом</a:t>
            </a:r>
            <a:endParaRPr lang="en-US" dirty="0">
              <a:solidFill>
                <a:srgbClr val="6600CC"/>
              </a:solidFill>
            </a:endParaRPr>
          </a:p>
        </p:txBody>
      </p:sp>
      <p:pic>
        <p:nvPicPr>
          <p:cNvPr id="4" name="Content Placeholder 3" descr="frontal-osteoma.jpg"/>
          <p:cNvPicPr>
            <a:picLocks noGrp="1" noChangeAspect="1"/>
          </p:cNvPicPr>
          <p:nvPr>
            <p:ph sz="quarter" idx="1"/>
          </p:nvPr>
        </p:nvPicPr>
        <p:blipFill>
          <a:blip r:embed="rId2"/>
          <a:srcRect b="15655"/>
          <a:stretch>
            <a:fillRect/>
          </a:stretch>
        </p:blipFill>
        <p:spPr>
          <a:xfrm>
            <a:off x="3524232" y="1920386"/>
            <a:ext cx="4286280" cy="3615256"/>
          </a:xfrm>
        </p:spPr>
      </p:pic>
    </p:spTree>
    <p:extLst>
      <p:ext uri="{BB962C8B-B14F-4D97-AF65-F5344CB8AC3E}">
        <p14:creationId xmlns:p14="http://schemas.microsoft.com/office/powerpoint/2010/main" val="301955277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85794"/>
            <a:ext cx="7467600" cy="631844"/>
          </a:xfrm>
        </p:spPr>
        <p:txBody>
          <a:bodyPr>
            <a:normAutofit fontScale="90000"/>
          </a:bodyPr>
          <a:lstStyle/>
          <a:p>
            <a:r>
              <a:rPr lang="x-none" dirty="0">
                <a:solidFill>
                  <a:srgbClr val="6600CC"/>
                </a:solidFill>
              </a:rPr>
              <a:t>Остеом задњих етмоидних ћелија</a:t>
            </a:r>
            <a:endParaRPr lang="en-US" dirty="0">
              <a:solidFill>
                <a:srgbClr val="6600CC"/>
              </a:solidFill>
            </a:endParaRPr>
          </a:p>
        </p:txBody>
      </p:sp>
      <p:pic>
        <p:nvPicPr>
          <p:cNvPr id="4" name="Content Placeholder 3" descr="03-figura3-70-2.jpg"/>
          <p:cNvPicPr>
            <a:picLocks noGrp="1" noChangeAspect="1"/>
          </p:cNvPicPr>
          <p:nvPr>
            <p:ph sz="quarter" idx="1"/>
          </p:nvPr>
        </p:nvPicPr>
        <p:blipFill>
          <a:blip r:embed="rId2"/>
          <a:stretch>
            <a:fillRect/>
          </a:stretch>
        </p:blipFill>
        <p:spPr>
          <a:xfrm>
            <a:off x="3024166" y="1928802"/>
            <a:ext cx="5156524" cy="3403306"/>
          </a:xfrm>
        </p:spPr>
      </p:pic>
    </p:spTree>
    <p:extLst>
      <p:ext uri="{BB962C8B-B14F-4D97-AF65-F5344CB8AC3E}">
        <p14:creationId xmlns:p14="http://schemas.microsoft.com/office/powerpoint/2010/main" val="80822426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Остеом етмоида са продором у орбиту и носну преграду</a:t>
            </a:r>
            <a:endParaRPr lang="en-US" dirty="0">
              <a:solidFill>
                <a:srgbClr val="6600CC"/>
              </a:solidFill>
            </a:endParaRPr>
          </a:p>
        </p:txBody>
      </p:sp>
      <p:pic>
        <p:nvPicPr>
          <p:cNvPr id="4" name="Content Placeholder 4" descr="CT_Giant_Osteoma_11.sized.jpg"/>
          <p:cNvPicPr>
            <a:picLocks noGrp="1" noChangeAspect="1"/>
          </p:cNvPicPr>
          <p:nvPr>
            <p:ph sz="quarter" idx="1"/>
          </p:nvPr>
        </p:nvPicPr>
        <p:blipFill>
          <a:blip r:embed="rId2"/>
          <a:srcRect b="7850"/>
          <a:stretch>
            <a:fillRect/>
          </a:stretch>
        </p:blipFill>
        <p:spPr>
          <a:xfrm>
            <a:off x="3667109" y="1785926"/>
            <a:ext cx="4055433" cy="3857652"/>
          </a:xfrm>
        </p:spPr>
      </p:pic>
    </p:spTree>
    <p:extLst>
      <p:ext uri="{BB962C8B-B14F-4D97-AF65-F5344CB8AC3E}">
        <p14:creationId xmlns:p14="http://schemas.microsoft.com/office/powerpoint/2010/main" val="127621056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3483" y="434139"/>
            <a:ext cx="7467600" cy="703282"/>
          </a:xfrm>
        </p:spPr>
        <p:txBody>
          <a:bodyPr>
            <a:normAutofit/>
          </a:bodyPr>
          <a:lstStyle/>
          <a:p>
            <a:r>
              <a:rPr lang="sr-Cyrl-RS" b="1" dirty="0">
                <a:solidFill>
                  <a:srgbClr val="0070C0"/>
                </a:solidFill>
              </a:rPr>
              <a:t>МАЛИГНИ ТУМОРИ </a:t>
            </a:r>
            <a:r>
              <a:rPr lang="x-none" b="1" dirty="0">
                <a:solidFill>
                  <a:srgbClr val="0070C0"/>
                </a:solidFill>
              </a:rPr>
              <a:t>ПНС</a:t>
            </a:r>
            <a:endParaRPr lang="en-US" b="1" dirty="0">
              <a:solidFill>
                <a:srgbClr val="0070C0"/>
              </a:solidFill>
            </a:endParaRPr>
          </a:p>
        </p:txBody>
      </p:sp>
      <p:sp>
        <p:nvSpPr>
          <p:cNvPr id="3" name="Content Placeholder 2"/>
          <p:cNvSpPr>
            <a:spLocks noGrp="1"/>
          </p:cNvSpPr>
          <p:nvPr>
            <p:ph sz="quarter" idx="1"/>
          </p:nvPr>
        </p:nvSpPr>
        <p:spPr>
          <a:xfrm>
            <a:off x="642551" y="1428736"/>
            <a:ext cx="11022227" cy="4714908"/>
          </a:xfrm>
        </p:spPr>
        <p:txBody>
          <a:bodyPr>
            <a:normAutofit/>
          </a:bodyPr>
          <a:lstStyle/>
          <a:p>
            <a:r>
              <a:rPr lang="ru-RU" dirty="0"/>
              <a:t>По </a:t>
            </a:r>
            <a:r>
              <a:rPr lang="ru-RU" b="1" dirty="0">
                <a:solidFill>
                  <a:srgbClr val="6600CC"/>
                </a:solidFill>
              </a:rPr>
              <a:t>пореклу</a:t>
            </a:r>
            <a:r>
              <a:rPr lang="ru-RU" dirty="0"/>
              <a:t> се деле на : епителне и везивне туморе.</a:t>
            </a:r>
          </a:p>
          <a:p>
            <a:pPr lvl="1"/>
            <a:r>
              <a:rPr lang="ru-RU" sz="2200" b="1" dirty="0">
                <a:solidFill>
                  <a:srgbClr val="C00000"/>
                </a:solidFill>
              </a:rPr>
              <a:t>Епителни</a:t>
            </a:r>
            <a:r>
              <a:rPr lang="ru-RU" sz="2200" dirty="0"/>
              <a:t> су : планоцелуларни карцином, анапластични карцином, аденокарцином, цилиндром и адамантином.</a:t>
            </a:r>
          </a:p>
          <a:p>
            <a:pPr lvl="1"/>
            <a:r>
              <a:rPr lang="ru-RU" sz="2200" b="1" dirty="0">
                <a:solidFill>
                  <a:srgbClr val="C00000"/>
                </a:solidFill>
              </a:rPr>
              <a:t>Везивни</a:t>
            </a:r>
            <a:r>
              <a:rPr lang="ru-RU" sz="2200" dirty="0"/>
              <a:t> су : различите врсте саркома.</a:t>
            </a:r>
          </a:p>
          <a:p>
            <a:r>
              <a:rPr lang="ru-RU" b="1" dirty="0">
                <a:solidFill>
                  <a:srgbClr val="C00000"/>
                </a:solidFill>
              </a:rPr>
              <a:t>Локализација</a:t>
            </a:r>
            <a:r>
              <a:rPr lang="ru-RU" dirty="0"/>
              <a:t> : најчешће у виличном, затим у етмоидном и чеоним, а скоро никада у сфеноидном синусу.</a:t>
            </a:r>
          </a:p>
          <a:p>
            <a:r>
              <a:rPr lang="ru-RU" b="1" dirty="0">
                <a:solidFill>
                  <a:srgbClr val="6600CC"/>
                </a:solidFill>
              </a:rPr>
              <a:t>Симптоматологија</a:t>
            </a:r>
            <a:r>
              <a:rPr lang="ru-RU" dirty="0"/>
              <a:t> – банална у првој фази болести, те се ретко поставља дијагноза.</a:t>
            </a:r>
          </a:p>
          <a:p>
            <a:pPr lvl="1"/>
            <a:r>
              <a:rPr lang="ru-RU" sz="2200" dirty="0"/>
              <a:t>касније се тешко одређује примарна локализација</a:t>
            </a:r>
          </a:p>
          <a:p>
            <a:pPr lvl="1"/>
            <a:r>
              <a:rPr lang="ru-RU" sz="2200" dirty="0"/>
              <a:t>карциноми дају метастазе у дубоке лимфне чворове врата и имају спорији ток од саркома који дају ране регионалне и удаљене метастазе</a:t>
            </a:r>
            <a:endParaRPr lang="en-US" sz="2200" dirty="0"/>
          </a:p>
        </p:txBody>
      </p:sp>
    </p:spTree>
    <p:extLst>
      <p:ext uri="{BB962C8B-B14F-4D97-AF65-F5344CB8AC3E}">
        <p14:creationId xmlns:p14="http://schemas.microsoft.com/office/powerpoint/2010/main" val="7999871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4921" y="516517"/>
            <a:ext cx="7467600" cy="631844"/>
          </a:xfrm>
        </p:spPr>
        <p:txBody>
          <a:bodyPr>
            <a:noAutofit/>
          </a:bodyPr>
          <a:lstStyle/>
          <a:p>
            <a:r>
              <a:rPr lang="x-none" sz="4000" b="1" dirty="0">
                <a:solidFill>
                  <a:srgbClr val="6600CC"/>
                </a:solidFill>
              </a:rPr>
              <a:t>Малигни тумори чеоног синуса</a:t>
            </a:r>
            <a:endParaRPr lang="en-US" sz="4000" b="1" dirty="0">
              <a:solidFill>
                <a:srgbClr val="6600CC"/>
              </a:solidFill>
            </a:endParaRPr>
          </a:p>
        </p:txBody>
      </p:sp>
      <p:sp>
        <p:nvSpPr>
          <p:cNvPr id="3" name="Content Placeholder 2"/>
          <p:cNvSpPr>
            <a:spLocks noGrp="1"/>
          </p:cNvSpPr>
          <p:nvPr>
            <p:ph sz="quarter" idx="1"/>
          </p:nvPr>
        </p:nvSpPr>
        <p:spPr>
          <a:xfrm>
            <a:off x="840259" y="1428736"/>
            <a:ext cx="10733903" cy="4572032"/>
          </a:xfrm>
        </p:spPr>
        <p:txBody>
          <a:bodyPr>
            <a:normAutofit lnSpcReduction="10000"/>
          </a:bodyPr>
          <a:lstStyle/>
          <a:p>
            <a:r>
              <a:rPr lang="x-none" b="1" dirty="0">
                <a:solidFill>
                  <a:srgbClr val="C00000"/>
                </a:solidFill>
              </a:rPr>
              <a:t>Локализација</a:t>
            </a:r>
            <a:r>
              <a:rPr lang="x-none" dirty="0"/>
              <a:t> – примарно у етмоидном лабирнту, а секундарно захвата чеони синус.</a:t>
            </a:r>
          </a:p>
          <a:p>
            <a:r>
              <a:rPr lang="x-none" b="1" dirty="0">
                <a:solidFill>
                  <a:srgbClr val="6600CC"/>
                </a:solidFill>
              </a:rPr>
              <a:t>Симптоматологија</a:t>
            </a:r>
            <a:r>
              <a:rPr lang="x-none" dirty="0"/>
              <a:t> – дуго асимптоматска, потом лаке главобоље, а потом у зависности од проширености тумора даје симптоме од стране ока, ендокранијума и носа.</a:t>
            </a:r>
          </a:p>
          <a:p>
            <a:r>
              <a:rPr lang="x-none" b="1" dirty="0">
                <a:solidFill>
                  <a:srgbClr val="6600CC"/>
                </a:solidFill>
              </a:rPr>
              <a:t>Дијагноза</a:t>
            </a:r>
            <a:r>
              <a:rPr lang="x-none" dirty="0"/>
              <a:t> – анамнеза, инспекција, палпација, ендоскопија носа, риноскопија, РТГ, КТ главе и мозга и ПХ верификација.</a:t>
            </a:r>
          </a:p>
          <a:p>
            <a:r>
              <a:rPr lang="x-none" b="1" dirty="0">
                <a:solidFill>
                  <a:srgbClr val="6600CC"/>
                </a:solidFill>
              </a:rPr>
              <a:t>Терапија</a:t>
            </a:r>
            <a:r>
              <a:rPr lang="x-none" dirty="0"/>
              <a:t> – </a:t>
            </a:r>
            <a:r>
              <a:rPr lang="x-none" b="1" dirty="0">
                <a:solidFill>
                  <a:srgbClr val="C00000"/>
                </a:solidFill>
              </a:rPr>
              <a:t>хируршка</a:t>
            </a:r>
            <a:r>
              <a:rPr lang="x-none" dirty="0"/>
              <a:t> (операција фронталног синуса по Ридлу, уз етмоидектомију и евентуалну егзентерацију орбите); </a:t>
            </a:r>
            <a:r>
              <a:rPr lang="x-none" b="1" dirty="0">
                <a:solidFill>
                  <a:srgbClr val="C00000"/>
                </a:solidFill>
              </a:rPr>
              <a:t>зрачна</a:t>
            </a:r>
            <a:r>
              <a:rPr lang="x-none" dirty="0"/>
              <a:t> терапија; </a:t>
            </a:r>
            <a:r>
              <a:rPr lang="x-none" b="1" dirty="0">
                <a:solidFill>
                  <a:srgbClr val="C00000"/>
                </a:solidFill>
              </a:rPr>
              <a:t>хемио</a:t>
            </a:r>
            <a:r>
              <a:rPr lang="x-none" dirty="0"/>
              <a:t> терапија.</a:t>
            </a:r>
          </a:p>
          <a:p>
            <a:r>
              <a:rPr lang="x-none" b="1" dirty="0">
                <a:solidFill>
                  <a:srgbClr val="6600CC"/>
                </a:solidFill>
              </a:rPr>
              <a:t>Прогноза</a:t>
            </a:r>
            <a:r>
              <a:rPr lang="x-none" dirty="0"/>
              <a:t> – лоша</a:t>
            </a:r>
            <a:endParaRPr lang="en-US" dirty="0"/>
          </a:p>
        </p:txBody>
      </p:sp>
    </p:spTree>
    <p:extLst>
      <p:ext uri="{BB962C8B-B14F-4D97-AF65-F5344CB8AC3E}">
        <p14:creationId xmlns:p14="http://schemas.microsoft.com/office/powerpoint/2010/main" val="122066753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0832" y="532994"/>
            <a:ext cx="8143932" cy="703282"/>
          </a:xfrm>
        </p:spPr>
        <p:txBody>
          <a:bodyPr>
            <a:normAutofit/>
          </a:bodyPr>
          <a:lstStyle/>
          <a:p>
            <a:r>
              <a:rPr lang="x-none" sz="4000" b="1" dirty="0">
                <a:solidFill>
                  <a:srgbClr val="6600CC"/>
                </a:solidFill>
              </a:rPr>
              <a:t>Малигни тумори виличног синуса</a:t>
            </a:r>
            <a:endParaRPr lang="en-US" sz="4000" b="1" dirty="0">
              <a:solidFill>
                <a:srgbClr val="6600CC"/>
              </a:solidFill>
            </a:endParaRPr>
          </a:p>
        </p:txBody>
      </p:sp>
      <p:sp>
        <p:nvSpPr>
          <p:cNvPr id="3" name="Content Placeholder 2"/>
          <p:cNvSpPr>
            <a:spLocks noGrp="1"/>
          </p:cNvSpPr>
          <p:nvPr>
            <p:ph sz="quarter" idx="1"/>
          </p:nvPr>
        </p:nvSpPr>
        <p:spPr>
          <a:xfrm>
            <a:off x="790832" y="1571612"/>
            <a:ext cx="10816282" cy="4286280"/>
          </a:xfrm>
        </p:spPr>
        <p:txBody>
          <a:bodyPr>
            <a:normAutofit/>
          </a:bodyPr>
          <a:lstStyle/>
          <a:p>
            <a:r>
              <a:rPr lang="ru-RU" dirty="0"/>
              <a:t>Најчешће се ради о примарном планоцелуларном карциному, а ретко о аденокарциному.</a:t>
            </a:r>
          </a:p>
          <a:p>
            <a:r>
              <a:rPr lang="ru-RU" dirty="0"/>
              <a:t>Саркоми су врло ретки.</a:t>
            </a:r>
          </a:p>
          <a:p>
            <a:r>
              <a:rPr lang="ru-RU" b="1" dirty="0">
                <a:solidFill>
                  <a:srgbClr val="6600CC"/>
                </a:solidFill>
              </a:rPr>
              <a:t>Класификација</a:t>
            </a:r>
            <a:r>
              <a:rPr lang="ru-RU" dirty="0"/>
              <a:t> – ради прецизније локализације и ефикасније терапије</a:t>
            </a:r>
          </a:p>
          <a:p>
            <a:pPr lvl="1"/>
            <a:r>
              <a:rPr lang="ru-RU" b="1" u="sng" dirty="0">
                <a:solidFill>
                  <a:srgbClr val="6600CC"/>
                </a:solidFill>
              </a:rPr>
              <a:t>ТНМ</a:t>
            </a:r>
            <a:r>
              <a:rPr lang="ru-RU" dirty="0"/>
              <a:t> </a:t>
            </a:r>
            <a:endParaRPr lang="en-US" dirty="0"/>
          </a:p>
          <a:p>
            <a:pPr lvl="1"/>
            <a:r>
              <a:rPr lang="ru-RU" b="1" dirty="0">
                <a:solidFill>
                  <a:srgbClr val="6600CC"/>
                </a:solidFill>
              </a:rPr>
              <a:t>Себилоова</a:t>
            </a:r>
            <a:r>
              <a:rPr lang="ru-RU" dirty="0"/>
              <a:t> (</a:t>
            </a:r>
            <a:r>
              <a:rPr lang="x-none" dirty="0"/>
              <a:t>Sebileau</a:t>
            </a:r>
            <a:r>
              <a:rPr lang="ru-RU" dirty="0"/>
              <a:t>) </a:t>
            </a:r>
            <a:r>
              <a:rPr lang="ru-RU" b="1" dirty="0">
                <a:solidFill>
                  <a:srgbClr val="6600CC"/>
                </a:solidFill>
              </a:rPr>
              <a:t>хируршка</a:t>
            </a:r>
            <a:r>
              <a:rPr lang="ru-RU" dirty="0"/>
              <a:t> </a:t>
            </a:r>
            <a:r>
              <a:rPr lang="x-none" dirty="0"/>
              <a:t>:</a:t>
            </a:r>
          </a:p>
          <a:p>
            <a:pPr lvl="2"/>
            <a:r>
              <a:rPr lang="ru-RU" sz="2200" dirty="0"/>
              <a:t>инфраструктура, </a:t>
            </a:r>
            <a:endParaRPr lang="x-none" sz="2200" dirty="0"/>
          </a:p>
          <a:p>
            <a:pPr lvl="2"/>
            <a:r>
              <a:rPr lang="ru-RU" sz="2200" dirty="0"/>
              <a:t>мезоструктура и </a:t>
            </a:r>
            <a:endParaRPr lang="x-none" sz="2200" dirty="0"/>
          </a:p>
          <a:p>
            <a:pPr lvl="2"/>
            <a:r>
              <a:rPr lang="ru-RU" sz="2200" dirty="0"/>
              <a:t>супраструктура</a:t>
            </a:r>
          </a:p>
        </p:txBody>
      </p:sp>
    </p:spTree>
    <p:extLst>
      <p:ext uri="{BB962C8B-B14F-4D97-AF65-F5344CB8AC3E}">
        <p14:creationId xmlns:p14="http://schemas.microsoft.com/office/powerpoint/2010/main" val="276774139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897" y="612389"/>
            <a:ext cx="7467600" cy="654032"/>
          </a:xfrm>
        </p:spPr>
        <p:txBody>
          <a:bodyPr>
            <a:normAutofit fontScale="90000"/>
          </a:bodyPr>
          <a:lstStyle/>
          <a:p>
            <a:r>
              <a:rPr lang="sr-Cyrl-RS" b="1" dirty="0">
                <a:solidFill>
                  <a:srgbClr val="6600CC"/>
                </a:solidFill>
              </a:rPr>
              <a:t>ТНМ </a:t>
            </a:r>
            <a:r>
              <a:rPr lang="sr-Cyrl-RS" dirty="0">
                <a:solidFill>
                  <a:srgbClr val="6600CC"/>
                </a:solidFill>
              </a:rPr>
              <a:t>(</a:t>
            </a:r>
            <a:r>
              <a:rPr lang="sr-Latn-RS" dirty="0">
                <a:solidFill>
                  <a:srgbClr val="C00000"/>
                </a:solidFill>
              </a:rPr>
              <a:t>TNM</a:t>
            </a:r>
            <a:r>
              <a:rPr lang="sr-Cyrl-RS" dirty="0">
                <a:solidFill>
                  <a:srgbClr val="6600CC"/>
                </a:solidFill>
              </a:rPr>
              <a:t>)</a:t>
            </a:r>
            <a:r>
              <a:rPr lang="sr-Cyrl-RS" b="1" dirty="0">
                <a:solidFill>
                  <a:srgbClr val="6600CC"/>
                </a:solidFill>
              </a:rPr>
              <a:t>класификација</a:t>
            </a:r>
            <a:endParaRPr lang="en-US" b="1" dirty="0">
              <a:solidFill>
                <a:srgbClr val="6600CC"/>
              </a:solidFill>
            </a:endParaRPr>
          </a:p>
        </p:txBody>
      </p:sp>
      <p:sp>
        <p:nvSpPr>
          <p:cNvPr id="3" name="Content Placeholder 2"/>
          <p:cNvSpPr>
            <a:spLocks noGrp="1"/>
          </p:cNvSpPr>
          <p:nvPr>
            <p:ph sz="quarter" idx="1"/>
          </p:nvPr>
        </p:nvSpPr>
        <p:spPr>
          <a:xfrm>
            <a:off x="593123" y="1626314"/>
            <a:ext cx="11013989" cy="4098983"/>
          </a:xfrm>
        </p:spPr>
        <p:txBody>
          <a:bodyPr>
            <a:normAutofit/>
          </a:bodyPr>
          <a:lstStyle/>
          <a:p>
            <a:r>
              <a:rPr lang="sr-Cyrl-RS" dirty="0"/>
              <a:t>Међународно прихваћена класификација карцинома максиле.</a:t>
            </a:r>
          </a:p>
          <a:p>
            <a:r>
              <a:rPr lang="sr-Cyrl-RS" b="1" dirty="0">
                <a:solidFill>
                  <a:srgbClr val="C00000"/>
                </a:solidFill>
              </a:rPr>
              <a:t>Примарни тумор </a:t>
            </a:r>
            <a:r>
              <a:rPr lang="sr-Cyrl-RS" dirty="0"/>
              <a:t>(</a:t>
            </a:r>
            <a:r>
              <a:rPr lang="sr-Cyrl-RS" b="1" dirty="0">
                <a:solidFill>
                  <a:srgbClr val="C00000"/>
                </a:solidFill>
              </a:rPr>
              <a:t>Т</a:t>
            </a:r>
            <a:r>
              <a:rPr lang="sr-Cyrl-RS" dirty="0"/>
              <a:t>) – од Т</a:t>
            </a:r>
            <a:r>
              <a:rPr lang="en-US" dirty="0"/>
              <a:t>x (</a:t>
            </a:r>
            <a:r>
              <a:rPr lang="sr-Cyrl-RS" dirty="0"/>
              <a:t>ни минимум доказа за постојање примарног тумора), Т0, Тис, Т1, Т2, Т3 и Т4 (инфилтрација орбиталног садржаја, задњих етмоида, сфеноида, назофаринкса, темпоралне јаме, базе лобање.</a:t>
            </a:r>
          </a:p>
          <a:p>
            <a:r>
              <a:rPr lang="sr-Cyrl-RS" b="1" dirty="0">
                <a:solidFill>
                  <a:srgbClr val="C00000"/>
                </a:solidFill>
              </a:rPr>
              <a:t>Регионални лимфонодуси </a:t>
            </a:r>
            <a:r>
              <a:rPr lang="sr-Cyrl-RS" dirty="0"/>
              <a:t>(</a:t>
            </a:r>
            <a:r>
              <a:rPr lang="sr-Latn-RS" b="1" dirty="0">
                <a:solidFill>
                  <a:srgbClr val="C00000"/>
                </a:solidFill>
              </a:rPr>
              <a:t>N</a:t>
            </a:r>
            <a:r>
              <a:rPr lang="sr-Cyrl-RS" dirty="0"/>
              <a:t>) – од </a:t>
            </a:r>
            <a:r>
              <a:rPr lang="sr-Latn-RS" dirty="0"/>
              <a:t>N</a:t>
            </a:r>
            <a:r>
              <a:rPr lang="en-US" dirty="0"/>
              <a:t>x (</a:t>
            </a:r>
            <a:r>
              <a:rPr lang="sr-Cyrl-RS" dirty="0"/>
              <a:t>не могу се утврдити), </a:t>
            </a:r>
            <a:r>
              <a:rPr lang="sr-Latn-RS" dirty="0"/>
              <a:t>N</a:t>
            </a:r>
            <a:r>
              <a:rPr lang="sr-Cyrl-RS" dirty="0"/>
              <a:t>0, </a:t>
            </a:r>
            <a:r>
              <a:rPr lang="sr-Latn-RS" dirty="0"/>
              <a:t>N</a:t>
            </a:r>
            <a:r>
              <a:rPr lang="sr-Cyrl-RS" dirty="0"/>
              <a:t>1, </a:t>
            </a:r>
            <a:r>
              <a:rPr lang="sr-Latn-RS" dirty="0"/>
              <a:t>N</a:t>
            </a:r>
            <a:r>
              <a:rPr lang="sr-Cyrl-RS" dirty="0"/>
              <a:t>2 и </a:t>
            </a:r>
            <a:r>
              <a:rPr lang="sr-Latn-RS" dirty="0"/>
              <a:t>N</a:t>
            </a:r>
            <a:r>
              <a:rPr lang="sr-Cyrl-RS" dirty="0"/>
              <a:t>3 (промер захваћеног лимфног чвора је већи од 6 цм).</a:t>
            </a:r>
          </a:p>
          <a:p>
            <a:r>
              <a:rPr lang="sr-Cyrl-RS" b="1" dirty="0">
                <a:solidFill>
                  <a:srgbClr val="C00000"/>
                </a:solidFill>
              </a:rPr>
              <a:t>Удаљене метастазе </a:t>
            </a:r>
            <a:r>
              <a:rPr lang="sr-Cyrl-RS" dirty="0"/>
              <a:t>(</a:t>
            </a:r>
            <a:r>
              <a:rPr lang="sr-Cyrl-RS" b="1" dirty="0">
                <a:solidFill>
                  <a:srgbClr val="C00000"/>
                </a:solidFill>
              </a:rPr>
              <a:t>М</a:t>
            </a:r>
            <a:r>
              <a:rPr lang="sr-Cyrl-RS" dirty="0"/>
              <a:t>) – од М</a:t>
            </a:r>
            <a:r>
              <a:rPr lang="en-US" dirty="0"/>
              <a:t>x (</a:t>
            </a:r>
            <a:r>
              <a:rPr lang="sr-Cyrl-RS" dirty="0"/>
              <a:t>ни минимум доказа), М0 до М1 (евидентно присуство).</a:t>
            </a:r>
            <a:endParaRPr lang="en-US" dirty="0"/>
          </a:p>
        </p:txBody>
      </p:sp>
    </p:spTree>
    <p:extLst>
      <p:ext uri="{BB962C8B-B14F-4D97-AF65-F5344CB8AC3E}">
        <p14:creationId xmlns:p14="http://schemas.microsoft.com/office/powerpoint/2010/main" val="3100640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Карцином назофаринкса</a:t>
            </a:r>
            <a:endParaRPr lang="en-US" dirty="0">
              <a:solidFill>
                <a:srgbClr val="FF33CC"/>
              </a:solidFill>
            </a:endParaRPr>
          </a:p>
        </p:txBody>
      </p:sp>
      <p:graphicFrame>
        <p:nvGraphicFramePr>
          <p:cNvPr id="92162" name="Object 3"/>
          <p:cNvGraphicFramePr>
            <a:graphicFrameLocks noGrp="1" noChangeAspect="1"/>
          </p:cNvGraphicFramePr>
          <p:nvPr>
            <p:ph sz="quarter" idx="1"/>
          </p:nvPr>
        </p:nvGraphicFramePr>
        <p:xfrm>
          <a:off x="3452795" y="1428736"/>
          <a:ext cx="4778375" cy="4052888"/>
        </p:xfrm>
        <a:graphic>
          <a:graphicData uri="http://schemas.openxmlformats.org/presentationml/2006/ole">
            <mc:AlternateContent xmlns:mc="http://schemas.openxmlformats.org/markup-compatibility/2006">
              <mc:Choice xmlns:v="urn:schemas-microsoft-com:vml" Requires="v">
                <p:oleObj name="Image" r:id="rId2" imgW="4777974" imgH="4053653" progId="">
                  <p:embed/>
                </p:oleObj>
              </mc:Choice>
              <mc:Fallback>
                <p:oleObj name="Image" r:id="rId2" imgW="4777974" imgH="4053653"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2795" y="1428736"/>
                        <a:ext cx="4778375" cy="4052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6463968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9716530" cy="582594"/>
          </a:xfrm>
        </p:spPr>
        <p:txBody>
          <a:bodyPr>
            <a:noAutofit/>
          </a:bodyPr>
          <a:lstStyle/>
          <a:p>
            <a:r>
              <a:rPr lang="ru-RU" b="1" dirty="0">
                <a:solidFill>
                  <a:srgbClr val="6600CC"/>
                </a:solidFill>
              </a:rPr>
              <a:t>Себилоова</a:t>
            </a:r>
            <a:r>
              <a:rPr lang="ru-RU" dirty="0"/>
              <a:t> (</a:t>
            </a:r>
            <a:r>
              <a:rPr lang="x-none" dirty="0"/>
              <a:t>Sebileau</a:t>
            </a:r>
            <a:r>
              <a:rPr lang="ru-RU" dirty="0"/>
              <a:t>) </a:t>
            </a:r>
            <a:r>
              <a:rPr lang="sr-Cyrl-RS" b="1" dirty="0">
                <a:solidFill>
                  <a:srgbClr val="6600CC"/>
                </a:solidFill>
              </a:rPr>
              <a:t>класификација</a:t>
            </a:r>
            <a:endParaRPr lang="en-US" dirty="0">
              <a:solidFill>
                <a:srgbClr val="6600CC"/>
              </a:solidFill>
            </a:endParaRPr>
          </a:p>
        </p:txBody>
      </p:sp>
      <p:sp>
        <p:nvSpPr>
          <p:cNvPr id="3" name="Content Placeholder 2"/>
          <p:cNvSpPr>
            <a:spLocks noGrp="1"/>
          </p:cNvSpPr>
          <p:nvPr>
            <p:ph sz="quarter" idx="1"/>
          </p:nvPr>
        </p:nvSpPr>
        <p:spPr>
          <a:xfrm>
            <a:off x="1981200" y="928670"/>
            <a:ext cx="8043890" cy="5643602"/>
          </a:xfrm>
        </p:spPr>
        <p:txBody>
          <a:bodyPr>
            <a:normAutofit lnSpcReduction="10000"/>
          </a:bodyPr>
          <a:lstStyle/>
          <a:p>
            <a:endParaRPr lang="sr-Latn-RS" dirty="0"/>
          </a:p>
          <a:p>
            <a:endParaRPr lang="sr-Latn-RS" dirty="0"/>
          </a:p>
          <a:p>
            <a:endParaRPr lang="sr-Latn-RS" dirty="0"/>
          </a:p>
          <a:p>
            <a:endParaRPr lang="sr-Latn-RS" dirty="0"/>
          </a:p>
          <a:p>
            <a:endParaRPr lang="sr-Latn-RS" dirty="0"/>
          </a:p>
          <a:p>
            <a:endParaRPr lang="sr-Latn-RS" dirty="0"/>
          </a:p>
          <a:p>
            <a:endParaRPr lang="ru-RU" sz="2200" dirty="0"/>
          </a:p>
          <a:p>
            <a:endParaRPr lang="ru-RU" sz="2200" dirty="0"/>
          </a:p>
          <a:p>
            <a:endParaRPr lang="ru-RU" sz="2200" dirty="0"/>
          </a:p>
          <a:p>
            <a:pPr>
              <a:buNone/>
            </a:pPr>
            <a:endParaRPr lang="ru-RU" sz="2200" dirty="0"/>
          </a:p>
          <a:p>
            <a:r>
              <a:rPr lang="ru-RU" sz="2000" b="1" dirty="0">
                <a:solidFill>
                  <a:srgbClr val="0070C0"/>
                </a:solidFill>
              </a:rPr>
              <a:t>Инфраструктура</a:t>
            </a:r>
            <a:r>
              <a:rPr lang="ru-RU" sz="2000" dirty="0"/>
              <a:t> – дно синуса, алвеоларни наставак и тврдо непце </a:t>
            </a:r>
            <a:endParaRPr lang="sr-Latn-RS" sz="2000" dirty="0"/>
          </a:p>
          <a:p>
            <a:r>
              <a:rPr lang="ru-RU" sz="2000" b="1" dirty="0">
                <a:solidFill>
                  <a:srgbClr val="0070C0"/>
                </a:solidFill>
              </a:rPr>
              <a:t>Мезоструктура</a:t>
            </a:r>
            <a:r>
              <a:rPr lang="ru-RU" sz="2000" dirty="0"/>
              <a:t> – средњи део синуса и нос; </a:t>
            </a:r>
            <a:endParaRPr lang="sr-Latn-RS" sz="2000" dirty="0"/>
          </a:p>
          <a:p>
            <a:r>
              <a:rPr lang="ru-RU" sz="2000" b="1" dirty="0">
                <a:solidFill>
                  <a:srgbClr val="0070C0"/>
                </a:solidFill>
              </a:rPr>
              <a:t>Супраструктура</a:t>
            </a:r>
            <a:r>
              <a:rPr lang="ru-RU" sz="2000" dirty="0"/>
              <a:t> – орбита, горњи део синуса и мирисна регија носа</a:t>
            </a:r>
            <a:endParaRPr lang="en-US" sz="2000" dirty="0"/>
          </a:p>
        </p:txBody>
      </p:sp>
      <p:pic>
        <p:nvPicPr>
          <p:cNvPr id="4" name="Picture 5"/>
          <p:cNvPicPr>
            <a:picLocks noChangeAspect="1" noChangeArrowheads="1"/>
          </p:cNvPicPr>
          <p:nvPr/>
        </p:nvPicPr>
        <p:blipFill>
          <a:blip r:embed="rId2"/>
          <a:srcRect/>
          <a:stretch>
            <a:fillRect/>
          </a:stretch>
        </p:blipFill>
        <p:spPr bwMode="auto">
          <a:xfrm>
            <a:off x="3809985" y="1142984"/>
            <a:ext cx="3983037" cy="3657600"/>
          </a:xfrm>
          <a:prstGeom prst="rect">
            <a:avLst/>
          </a:prstGeom>
          <a:noFill/>
          <a:ln w="9525">
            <a:noFill/>
            <a:miter lim="800000"/>
            <a:headEnd/>
            <a:tailEnd/>
          </a:ln>
        </p:spPr>
      </p:pic>
    </p:spTree>
    <p:extLst>
      <p:ext uri="{BB962C8B-B14F-4D97-AF65-F5344CB8AC3E}">
        <p14:creationId xmlns:p14="http://schemas.microsoft.com/office/powerpoint/2010/main" val="368130944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51935" y="1310183"/>
            <a:ext cx="11228173" cy="3731374"/>
          </a:xfrm>
        </p:spPr>
        <p:txBody>
          <a:bodyPr>
            <a:normAutofit/>
          </a:bodyPr>
          <a:lstStyle/>
          <a:p>
            <a:r>
              <a:rPr lang="sr-Cyrl-RS" b="1" dirty="0">
                <a:solidFill>
                  <a:srgbClr val="6600CC"/>
                </a:solidFill>
              </a:rPr>
              <a:t>Симптоматологија</a:t>
            </a:r>
            <a:r>
              <a:rPr lang="sr-Cyrl-RS" dirty="0"/>
              <a:t> – код примарне локализације у виличном синусу идентична је симптомима баналног хроничног риносинузитиса (једнострана гнојна или гнојносукрвичава секреција, једнострано отежано дисање на нос, бол локализован у тој половини главе).</a:t>
            </a:r>
            <a:endParaRPr lang="sr-Latn-RS" dirty="0"/>
          </a:p>
          <a:p>
            <a:pPr lvl="1"/>
            <a:r>
              <a:rPr lang="sr-Cyrl-RS" b="1" dirty="0">
                <a:solidFill>
                  <a:srgbClr val="C00000"/>
                </a:solidFill>
              </a:rPr>
              <a:t>тумори доњег спрата </a:t>
            </a:r>
            <a:r>
              <a:rPr lang="sr-Cyrl-RS" dirty="0"/>
              <a:t>- шире се ка усној дупљи, носу, алвеоларном наставку и тврдом непцу (клаћење и испадање зуба максиле, неуралгија н.тригеминуса).</a:t>
            </a:r>
            <a:endParaRPr lang="sr-Latn-RS" dirty="0"/>
          </a:p>
          <a:p>
            <a:pPr lvl="1"/>
            <a:r>
              <a:rPr lang="sr-Cyrl-RS" b="1" dirty="0">
                <a:solidFill>
                  <a:srgbClr val="C00000"/>
                </a:solidFill>
              </a:rPr>
              <a:t>тумори средњег спрата </a:t>
            </a:r>
            <a:r>
              <a:rPr lang="sr-Cyrl-RS" dirty="0"/>
              <a:t>- шире се ка носној дупљи, горњи спрат ждрела, птеригопалатинску јаму и ткиво образа (дуго асимптоматски, отежано дисање на нос, епистакса, ринофонија клауза, отитиси, оток лица, тризмус).</a:t>
            </a:r>
            <a:endParaRPr lang="en-US" dirty="0"/>
          </a:p>
        </p:txBody>
      </p:sp>
    </p:spTree>
    <p:extLst>
      <p:ext uri="{BB962C8B-B14F-4D97-AF65-F5344CB8AC3E}">
        <p14:creationId xmlns:p14="http://schemas.microsoft.com/office/powerpoint/2010/main" val="249242809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82595" y="813080"/>
            <a:ext cx="10939848" cy="4879266"/>
          </a:xfrm>
        </p:spPr>
        <p:txBody>
          <a:bodyPr>
            <a:normAutofit/>
          </a:bodyPr>
          <a:lstStyle/>
          <a:p>
            <a:pPr lvl="1"/>
            <a:r>
              <a:rPr lang="sr-Cyrl-RS" b="1" dirty="0">
                <a:solidFill>
                  <a:srgbClr val="C00000"/>
                </a:solidFill>
              </a:rPr>
              <a:t>тумори горњег спрата </a:t>
            </a:r>
            <a:r>
              <a:rPr lang="sr-Cyrl-RS" dirty="0"/>
              <a:t>- шири се ка етмоиду, фронталном и сфеноидном синусу, орбити и ендокранијуму (егзофталмус, офталмоплегија, потпуни губитак вида, повишени</a:t>
            </a:r>
            <a:r>
              <a:rPr lang="sr-Latn-RS" dirty="0"/>
              <a:t>,</a:t>
            </a:r>
            <a:r>
              <a:rPr lang="sr-Cyrl-RS" dirty="0"/>
              <a:t> јака главобоља</a:t>
            </a:r>
            <a:r>
              <a:rPr lang="sr-Latn-RS" dirty="0"/>
              <a:t>, </a:t>
            </a:r>
            <a:r>
              <a:rPr lang="sr-Cyrl-RS" dirty="0"/>
              <a:t>ендокранијумски притисак).</a:t>
            </a:r>
            <a:endParaRPr lang="sr-Latn-RS" dirty="0"/>
          </a:p>
          <a:p>
            <a:r>
              <a:rPr lang="sr-Cyrl-RS" b="1" dirty="0">
                <a:solidFill>
                  <a:srgbClr val="6600CC"/>
                </a:solidFill>
              </a:rPr>
              <a:t>Дијагноза</a:t>
            </a:r>
            <a:r>
              <a:rPr lang="sr-Cyrl-RS" dirty="0"/>
              <a:t> – анамнеза, клинички преглед, краниограм, томографија, </a:t>
            </a:r>
            <a:r>
              <a:rPr lang="sr-Latn-RS" dirty="0">
                <a:solidFill>
                  <a:srgbClr val="C00000"/>
                </a:solidFill>
              </a:rPr>
              <a:t>K</a:t>
            </a:r>
            <a:r>
              <a:rPr lang="sr-Cyrl-RS" dirty="0">
                <a:solidFill>
                  <a:srgbClr val="C00000"/>
                </a:solidFill>
              </a:rPr>
              <a:t>Т</a:t>
            </a:r>
            <a:r>
              <a:rPr lang="sr-Cyrl-RS" dirty="0"/>
              <a:t>, МР, </a:t>
            </a:r>
            <a:r>
              <a:rPr lang="sr-Cyrl-RS" dirty="0">
                <a:solidFill>
                  <a:srgbClr val="C00000"/>
                </a:solidFill>
              </a:rPr>
              <a:t>биопсија</a:t>
            </a:r>
            <a:r>
              <a:rPr lang="sr-Cyrl-RS" dirty="0"/>
              <a:t> и </a:t>
            </a:r>
            <a:r>
              <a:rPr lang="sr-Cyrl-RS" dirty="0">
                <a:solidFill>
                  <a:srgbClr val="C00000"/>
                </a:solidFill>
              </a:rPr>
              <a:t>ПХ</a:t>
            </a:r>
            <a:r>
              <a:rPr lang="sr-Cyrl-RS" dirty="0"/>
              <a:t>.</a:t>
            </a:r>
            <a:endParaRPr lang="sr-Latn-RS" dirty="0"/>
          </a:p>
          <a:p>
            <a:r>
              <a:rPr lang="sr-Cyrl-RS" b="1" dirty="0">
                <a:solidFill>
                  <a:srgbClr val="6600CC"/>
                </a:solidFill>
              </a:rPr>
              <a:t>Терапија</a:t>
            </a:r>
            <a:r>
              <a:rPr lang="sr-Cyrl-RS" dirty="0"/>
              <a:t> : </a:t>
            </a:r>
          </a:p>
          <a:p>
            <a:pPr lvl="1"/>
            <a:r>
              <a:rPr lang="sr-Cyrl-RS" sz="2200" b="1" dirty="0">
                <a:solidFill>
                  <a:srgbClr val="C00000"/>
                </a:solidFill>
              </a:rPr>
              <a:t>хируршка</a:t>
            </a:r>
            <a:r>
              <a:rPr lang="sr-Cyrl-RS" sz="2200" dirty="0"/>
              <a:t> (малигноми </a:t>
            </a:r>
            <a:r>
              <a:rPr lang="sr-Cyrl-RS" sz="2200" dirty="0">
                <a:solidFill>
                  <a:srgbClr val="3333FF"/>
                </a:solidFill>
              </a:rPr>
              <a:t>епителног</a:t>
            </a:r>
            <a:r>
              <a:rPr lang="sr-Cyrl-RS" sz="2200" dirty="0"/>
              <a:t> порекла) - тотална или парцијална максилектомија, етмоидектомија, егзентерација орбите, операција фронталних синуса (Ридл), ресекција делова тврдог непца и алвеоларног наставка; </a:t>
            </a:r>
          </a:p>
          <a:p>
            <a:pPr lvl="1"/>
            <a:r>
              <a:rPr lang="sr-Cyrl-RS" sz="2200" b="1" dirty="0">
                <a:solidFill>
                  <a:srgbClr val="C00000"/>
                </a:solidFill>
              </a:rPr>
              <a:t>зрачна</a:t>
            </a:r>
            <a:r>
              <a:rPr lang="sr-Cyrl-RS" sz="2200" dirty="0"/>
              <a:t> - </a:t>
            </a:r>
            <a:r>
              <a:rPr lang="sr-Cyrl-RS" sz="2200" dirty="0">
                <a:solidFill>
                  <a:srgbClr val="3333FF"/>
                </a:solidFill>
              </a:rPr>
              <a:t>иноперабилни</a:t>
            </a:r>
            <a:r>
              <a:rPr lang="sr-Cyrl-RS" sz="2200" dirty="0"/>
              <a:t>  и као </a:t>
            </a:r>
            <a:r>
              <a:rPr lang="sr-Cyrl-RS" sz="2200" dirty="0">
                <a:solidFill>
                  <a:srgbClr val="3333FF"/>
                </a:solidFill>
              </a:rPr>
              <a:t>допунска терапија</a:t>
            </a:r>
            <a:r>
              <a:rPr lang="sr-Cyrl-RS" sz="2200" dirty="0"/>
              <a:t>.</a:t>
            </a:r>
          </a:p>
          <a:p>
            <a:pPr lvl="1"/>
            <a:r>
              <a:rPr lang="sr-Cyrl-RS" sz="2200" b="1" dirty="0">
                <a:solidFill>
                  <a:srgbClr val="C00000"/>
                </a:solidFill>
              </a:rPr>
              <a:t>зрачна и хемиотерапија </a:t>
            </a:r>
            <a:r>
              <a:rPr lang="sr-Cyrl-RS" sz="2200" dirty="0"/>
              <a:t>- код </a:t>
            </a:r>
            <a:r>
              <a:rPr lang="sr-Cyrl-RS" sz="2200" dirty="0">
                <a:solidFill>
                  <a:srgbClr val="3333FF"/>
                </a:solidFill>
              </a:rPr>
              <a:t>саркома</a:t>
            </a:r>
            <a:r>
              <a:rPr lang="sr-Cyrl-RS" sz="2200" dirty="0"/>
              <a:t> </a:t>
            </a:r>
          </a:p>
          <a:p>
            <a:pPr lvl="1"/>
            <a:r>
              <a:rPr lang="sr-Cyrl-RS" sz="2200" b="1" dirty="0">
                <a:solidFill>
                  <a:srgbClr val="C00000"/>
                </a:solidFill>
              </a:rPr>
              <a:t>дисекција врата </a:t>
            </a:r>
            <a:r>
              <a:rPr lang="sr-Cyrl-RS" sz="2200" dirty="0"/>
              <a:t>– код </a:t>
            </a:r>
            <a:r>
              <a:rPr lang="sr-Cyrl-RS" sz="2200" dirty="0">
                <a:solidFill>
                  <a:srgbClr val="3333FF"/>
                </a:solidFill>
              </a:rPr>
              <a:t>регионалних метастаза</a:t>
            </a:r>
            <a:endParaRPr lang="en-US" sz="2200" dirty="0">
              <a:solidFill>
                <a:srgbClr val="3333FF"/>
              </a:solidFill>
            </a:endParaRPr>
          </a:p>
        </p:txBody>
      </p:sp>
    </p:spTree>
    <p:extLst>
      <p:ext uri="{BB962C8B-B14F-4D97-AF65-F5344CB8AC3E}">
        <p14:creationId xmlns:p14="http://schemas.microsoft.com/office/powerpoint/2010/main" val="312111086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0050" name="Object 3"/>
          <p:cNvGraphicFramePr>
            <a:graphicFrameLocks noGrp="1" noChangeAspect="1"/>
          </p:cNvGraphicFramePr>
          <p:nvPr>
            <p:ph sz="quarter" idx="1"/>
          </p:nvPr>
        </p:nvGraphicFramePr>
        <p:xfrm>
          <a:off x="2166910" y="1500174"/>
          <a:ext cx="3703640" cy="3715986"/>
        </p:xfrm>
        <a:graphic>
          <a:graphicData uri="http://schemas.openxmlformats.org/presentationml/2006/ole">
            <mc:AlternateContent xmlns:mc="http://schemas.openxmlformats.org/markup-compatibility/2006">
              <mc:Choice xmlns:v="urn:schemas-microsoft-com:vml" Requires="v">
                <p:oleObj name="Photo Editor Photo" r:id="rId2" imgW="2857899" imgH="2866667" progId="">
                  <p:embed/>
                </p:oleObj>
              </mc:Choice>
              <mc:Fallback>
                <p:oleObj name="Photo Editor Photo" r:id="rId2" imgW="2857899" imgH="2866667"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10" y="1500174"/>
                        <a:ext cx="3703640" cy="3715986"/>
                      </a:xfrm>
                      <a:prstGeom prst="rect">
                        <a:avLst/>
                      </a:prstGeom>
                      <a:noFill/>
                      <a:ln w="12700">
                        <a:solidFill>
                          <a:srgbClr val="0066FF"/>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0051" name="Object 4"/>
          <p:cNvGraphicFramePr>
            <a:graphicFrameLocks noChangeAspect="1"/>
          </p:cNvGraphicFramePr>
          <p:nvPr/>
        </p:nvGraphicFramePr>
        <p:xfrm>
          <a:off x="6167438" y="1500174"/>
          <a:ext cx="3733800" cy="3733800"/>
        </p:xfrm>
        <a:graphic>
          <a:graphicData uri="http://schemas.openxmlformats.org/presentationml/2006/ole">
            <mc:AlternateContent xmlns:mc="http://schemas.openxmlformats.org/markup-compatibility/2006">
              <mc:Choice xmlns:v="urn:schemas-microsoft-com:vml" Requires="v">
                <p:oleObj name="Photo Editor Photo" r:id="rId4" imgW="2381582" imgH="2381582" progId="">
                  <p:embed/>
                </p:oleObj>
              </mc:Choice>
              <mc:Fallback>
                <p:oleObj name="Photo Editor Photo" r:id="rId4" imgW="2381582" imgH="238158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7438" y="1500174"/>
                        <a:ext cx="3733800" cy="3733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7320217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1074" name="Object 3"/>
          <p:cNvGraphicFramePr>
            <a:graphicFrameLocks noGrp="1" noChangeAspect="1"/>
          </p:cNvGraphicFramePr>
          <p:nvPr>
            <p:ph sz="quarter" idx="1"/>
          </p:nvPr>
        </p:nvGraphicFramePr>
        <p:xfrm>
          <a:off x="2166910" y="1571612"/>
          <a:ext cx="3595696" cy="3595696"/>
        </p:xfrm>
        <a:graphic>
          <a:graphicData uri="http://schemas.openxmlformats.org/presentationml/2006/ole">
            <mc:AlternateContent xmlns:mc="http://schemas.openxmlformats.org/markup-compatibility/2006">
              <mc:Choice xmlns:v="urn:schemas-microsoft-com:vml" Requires="v">
                <p:oleObj name="Photo Editor Photo" r:id="rId2" imgW="2381582" imgH="2381582" progId="">
                  <p:embed/>
                </p:oleObj>
              </mc:Choice>
              <mc:Fallback>
                <p:oleObj name="Photo Editor Photo" r:id="rId2" imgW="2381582" imgH="2381582"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10" y="1571612"/>
                        <a:ext cx="3595696" cy="35956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1075" name="Object 4"/>
          <p:cNvGraphicFramePr>
            <a:graphicFrameLocks noChangeAspect="1"/>
          </p:cNvGraphicFramePr>
          <p:nvPr/>
        </p:nvGraphicFramePr>
        <p:xfrm>
          <a:off x="6310314" y="1571612"/>
          <a:ext cx="3581400" cy="3581400"/>
        </p:xfrm>
        <a:graphic>
          <a:graphicData uri="http://schemas.openxmlformats.org/presentationml/2006/ole">
            <mc:AlternateContent xmlns:mc="http://schemas.openxmlformats.org/markup-compatibility/2006">
              <mc:Choice xmlns:v="urn:schemas-microsoft-com:vml" Requires="v">
                <p:oleObj name="Photo Editor Photo" r:id="rId4" imgW="2381582" imgH="2381582" progId="">
                  <p:embed/>
                </p:oleObj>
              </mc:Choice>
              <mc:Fallback>
                <p:oleObj name="Photo Editor Photo" r:id="rId4" imgW="2381582" imgH="238158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0314" y="1571612"/>
                        <a:ext cx="3581400" cy="3581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6500603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2098" name="Object 3"/>
          <p:cNvGraphicFramePr>
            <a:graphicFrameLocks noGrp="1" noChangeAspect="1"/>
          </p:cNvGraphicFramePr>
          <p:nvPr>
            <p:ph sz="quarter" idx="1"/>
          </p:nvPr>
        </p:nvGraphicFramePr>
        <p:xfrm>
          <a:off x="2095472" y="1428736"/>
          <a:ext cx="3749824" cy="3643338"/>
        </p:xfrm>
        <a:graphic>
          <a:graphicData uri="http://schemas.openxmlformats.org/presentationml/2006/ole">
            <mc:AlternateContent xmlns:mc="http://schemas.openxmlformats.org/markup-compatibility/2006">
              <mc:Choice xmlns:v="urn:schemas-microsoft-com:vml" Requires="v">
                <p:oleObj name="Photo Editor Photo" r:id="rId2" imgW="4695238" imgH="4563112" progId="">
                  <p:embed/>
                </p:oleObj>
              </mc:Choice>
              <mc:Fallback>
                <p:oleObj name="Photo Editor Photo" r:id="rId2" imgW="4695238" imgH="4563112"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472" y="1428736"/>
                        <a:ext cx="3749824" cy="3643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2099" name="Object 4"/>
          <p:cNvGraphicFramePr>
            <a:graphicFrameLocks noChangeAspect="1"/>
          </p:cNvGraphicFramePr>
          <p:nvPr/>
        </p:nvGraphicFramePr>
        <p:xfrm>
          <a:off x="6167438" y="1428736"/>
          <a:ext cx="3738532" cy="3643338"/>
        </p:xfrm>
        <a:graphic>
          <a:graphicData uri="http://schemas.openxmlformats.org/presentationml/2006/ole">
            <mc:AlternateContent xmlns:mc="http://schemas.openxmlformats.org/markup-compatibility/2006">
              <mc:Choice xmlns:v="urn:schemas-microsoft-com:vml" Requires="v">
                <p:oleObj name="Photo Editor Photo" r:id="rId4" imgW="4382112" imgH="4266667" progId="">
                  <p:embed/>
                </p:oleObj>
              </mc:Choice>
              <mc:Fallback>
                <p:oleObj name="Photo Editor Photo" r:id="rId4" imgW="4382112" imgH="4266667"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7438" y="1428736"/>
                        <a:ext cx="3738532" cy="3643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0116555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Katzenmeyer\CT.jpg"/>
          <p:cNvPicPr>
            <a:picLocks noGrp="1" noChangeAspect="1" noChangeArrowheads="1"/>
          </p:cNvPicPr>
          <p:nvPr>
            <p:ph sz="quarter" idx="1"/>
          </p:nvPr>
        </p:nvPicPr>
        <p:blipFill>
          <a:blip r:embed="rId2"/>
          <a:srcRect r="3774"/>
          <a:stretch>
            <a:fillRect/>
          </a:stretch>
        </p:blipFill>
        <p:spPr>
          <a:xfrm>
            <a:off x="3309918" y="1142985"/>
            <a:ext cx="3643338" cy="4143405"/>
          </a:xfrm>
          <a:noFill/>
          <a:ln w="12700">
            <a:solidFill>
              <a:schemeClr val="accent1"/>
            </a:solidFill>
          </a:ln>
        </p:spPr>
      </p:pic>
      <p:sp>
        <p:nvSpPr>
          <p:cNvPr id="5" name="Rectangle 4"/>
          <p:cNvSpPr/>
          <p:nvPr/>
        </p:nvSpPr>
        <p:spPr>
          <a:xfrm>
            <a:off x="7310446" y="4286256"/>
            <a:ext cx="2571768"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000" b="1" dirty="0">
                <a:solidFill>
                  <a:srgbClr val="FFC000"/>
                </a:solidFill>
              </a:rPr>
              <a:t>Карцином десне максиле  - Т</a:t>
            </a:r>
            <a:r>
              <a:rPr lang="sr-Cyrl-RS" dirty="0">
                <a:solidFill>
                  <a:srgbClr val="FFC000"/>
                </a:solidFill>
              </a:rPr>
              <a:t>4  </a:t>
            </a:r>
            <a:endParaRPr lang="en-US" dirty="0">
              <a:solidFill>
                <a:srgbClr val="FFC000"/>
              </a:solidFill>
            </a:endParaRPr>
          </a:p>
        </p:txBody>
      </p:sp>
    </p:spTree>
    <p:extLst>
      <p:ext uri="{BB962C8B-B14F-4D97-AF65-F5344CB8AC3E}">
        <p14:creationId xmlns:p14="http://schemas.microsoft.com/office/powerpoint/2010/main" val="42772826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1.jpg"/>
          <p:cNvPicPr>
            <a:picLocks noGrp="1" noChangeAspect="1"/>
          </p:cNvPicPr>
          <p:nvPr>
            <p:ph sz="quarter" idx="1"/>
          </p:nvPr>
        </p:nvPicPr>
        <p:blipFill>
          <a:blip r:embed="rId2"/>
          <a:srcRect l="3241" r="2778" b="1786"/>
          <a:stretch>
            <a:fillRect/>
          </a:stretch>
        </p:blipFill>
        <p:spPr>
          <a:xfrm>
            <a:off x="2666976" y="1500174"/>
            <a:ext cx="4143404" cy="3929090"/>
          </a:xfrm>
          <a:ln>
            <a:solidFill>
              <a:schemeClr val="accent1"/>
            </a:solidFill>
          </a:ln>
        </p:spPr>
      </p:pic>
      <p:sp>
        <p:nvSpPr>
          <p:cNvPr id="5" name="Rectangle 4"/>
          <p:cNvSpPr/>
          <p:nvPr/>
        </p:nvSpPr>
        <p:spPr>
          <a:xfrm>
            <a:off x="7167570" y="4572008"/>
            <a:ext cx="2286016" cy="857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2400" b="1" dirty="0">
                <a:solidFill>
                  <a:srgbClr val="FFC000"/>
                </a:solidFill>
              </a:rPr>
              <a:t>Сарком леве максиле</a:t>
            </a:r>
            <a:endParaRPr lang="en-US" sz="2400" b="1" dirty="0">
              <a:solidFill>
                <a:srgbClr val="FFC000"/>
              </a:solidFill>
            </a:endParaRPr>
          </a:p>
        </p:txBody>
      </p:sp>
    </p:spTree>
    <p:extLst>
      <p:ext uri="{BB962C8B-B14F-4D97-AF65-F5344CB8AC3E}">
        <p14:creationId xmlns:p14="http://schemas.microsoft.com/office/powerpoint/2010/main" val="2894348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41405" y="933944"/>
            <a:ext cx="10733903" cy="4750163"/>
          </a:xfrm>
        </p:spPr>
        <p:txBody>
          <a:bodyPr>
            <a:normAutofit/>
          </a:bodyPr>
          <a:lstStyle/>
          <a:p>
            <a:r>
              <a:rPr lang="sr-Cyrl-RS" b="1" dirty="0">
                <a:solidFill>
                  <a:srgbClr val="FF0000"/>
                </a:solidFill>
              </a:rPr>
              <a:t>Општи узроци :</a:t>
            </a:r>
          </a:p>
          <a:p>
            <a:pPr lvl="1"/>
            <a:r>
              <a:rPr lang="sr-Cyrl-RS" b="1" dirty="0">
                <a:solidFill>
                  <a:srgbClr val="FF33CC"/>
                </a:solidFill>
              </a:rPr>
              <a:t>инфективне болести </a:t>
            </a:r>
            <a:r>
              <a:rPr lang="sr-Cyrl-RS" dirty="0"/>
              <a:t>– грип, шарлах, морбили, тифус, хеморагијска мишја грозница</a:t>
            </a:r>
          </a:p>
          <a:p>
            <a:pPr lvl="1"/>
            <a:r>
              <a:rPr lang="sr-Cyrl-RS" b="1" dirty="0">
                <a:solidFill>
                  <a:srgbClr val="FF33CC"/>
                </a:solidFill>
              </a:rPr>
              <a:t>обољења кардиоваскуларног система </a:t>
            </a:r>
            <a:r>
              <a:rPr lang="sr-Cyrl-RS" dirty="0"/>
              <a:t>– атеросклероза и хипертензија</a:t>
            </a:r>
          </a:p>
          <a:p>
            <a:pPr lvl="1"/>
            <a:r>
              <a:rPr lang="sr-Cyrl-RS" b="1" dirty="0">
                <a:solidFill>
                  <a:srgbClr val="FF33CC"/>
                </a:solidFill>
              </a:rPr>
              <a:t>обољења крви и коагулопатије </a:t>
            </a:r>
            <a:r>
              <a:rPr lang="sr-Cyrl-RS" dirty="0"/>
              <a:t>– тромбоцитопеније, дефицит протромбина, фибриногена, витамина А, К и Ц, анемија, леукоза, хемофилија, Ренди-Ослер-Веберова болест</a:t>
            </a:r>
          </a:p>
          <a:p>
            <a:pPr lvl="1"/>
            <a:r>
              <a:rPr lang="sr-Cyrl-RS" b="1" dirty="0">
                <a:solidFill>
                  <a:srgbClr val="FF33CC"/>
                </a:solidFill>
              </a:rPr>
              <a:t>обољење бубрега и јетре</a:t>
            </a:r>
            <a:r>
              <a:rPr lang="sr-Cyrl-RS" dirty="0"/>
              <a:t> </a:t>
            </a:r>
          </a:p>
          <a:p>
            <a:pPr lvl="1"/>
            <a:r>
              <a:rPr lang="sr-Cyrl-RS" b="1" dirty="0">
                <a:solidFill>
                  <a:srgbClr val="FF33CC"/>
                </a:solidFill>
              </a:rPr>
              <a:t>ендокрини поремећаји</a:t>
            </a:r>
          </a:p>
          <a:p>
            <a:pPr lvl="1"/>
            <a:r>
              <a:rPr lang="sr-Cyrl-RS" b="1" dirty="0">
                <a:solidFill>
                  <a:srgbClr val="FF33CC"/>
                </a:solidFill>
              </a:rPr>
              <a:t>хередитарна хеморагичка телеангиектазија</a:t>
            </a:r>
          </a:p>
          <a:p>
            <a:pPr lvl="1"/>
            <a:r>
              <a:rPr lang="sr-Cyrl-RS" b="1" dirty="0">
                <a:solidFill>
                  <a:srgbClr val="FF33CC"/>
                </a:solidFill>
              </a:rPr>
              <a:t>лакови са антикоагулантним дејством</a:t>
            </a:r>
            <a:endParaRPr lang="en-US" b="1" dirty="0">
              <a:solidFill>
                <a:srgbClr val="FF33CC"/>
              </a:solidFill>
            </a:endParaRPr>
          </a:p>
        </p:txBody>
      </p:sp>
    </p:spTree>
    <p:extLst>
      <p:ext uri="{BB962C8B-B14F-4D97-AF65-F5344CB8AC3E}">
        <p14:creationId xmlns:p14="http://schemas.microsoft.com/office/powerpoint/2010/main" val="1015091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FF33CC"/>
                </a:solidFill>
              </a:rPr>
              <a:t>Ренди-Ослер-Веберова болест</a:t>
            </a:r>
            <a:endParaRPr lang="en-US" dirty="0">
              <a:solidFill>
                <a:srgbClr val="FF33CC"/>
              </a:solidFill>
            </a:endParaRPr>
          </a:p>
        </p:txBody>
      </p:sp>
      <p:graphicFrame>
        <p:nvGraphicFramePr>
          <p:cNvPr id="93186" name="Object 3"/>
          <p:cNvGraphicFramePr>
            <a:graphicFrameLocks noGrp="1" noChangeAspect="1"/>
          </p:cNvGraphicFramePr>
          <p:nvPr>
            <p:ph sz="quarter" idx="1"/>
          </p:nvPr>
        </p:nvGraphicFramePr>
        <p:xfrm>
          <a:off x="2058983" y="2285992"/>
          <a:ext cx="3803175" cy="2643206"/>
        </p:xfrm>
        <a:graphic>
          <a:graphicData uri="http://schemas.openxmlformats.org/presentationml/2006/ole">
            <mc:AlternateContent xmlns:mc="http://schemas.openxmlformats.org/markup-compatibility/2006">
              <mc:Choice xmlns:v="urn:schemas-microsoft-com:vml" Requires="v">
                <p:oleObj name="Photo Editor Photo" r:id="rId2" imgW="1905266" imgH="1324160" progId="">
                  <p:embed/>
                </p:oleObj>
              </mc:Choice>
              <mc:Fallback>
                <p:oleObj name="Photo Editor Photo" r:id="rId2" imgW="1905266" imgH="1324160"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983" y="2285992"/>
                        <a:ext cx="3803175" cy="2643206"/>
                      </a:xfrm>
                      <a:prstGeom prst="rect">
                        <a:avLst/>
                      </a:prstGeom>
                      <a:noFill/>
                      <a:ln w="19050">
                        <a:solidFill>
                          <a:srgbClr val="FF006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3187" name="Object 4"/>
          <p:cNvGraphicFramePr>
            <a:graphicFrameLocks noChangeAspect="1"/>
          </p:cNvGraphicFramePr>
          <p:nvPr/>
        </p:nvGraphicFramePr>
        <p:xfrm>
          <a:off x="6096000" y="2285992"/>
          <a:ext cx="3886200" cy="2641600"/>
        </p:xfrm>
        <a:graphic>
          <a:graphicData uri="http://schemas.openxmlformats.org/presentationml/2006/ole">
            <mc:AlternateContent xmlns:mc="http://schemas.openxmlformats.org/markup-compatibility/2006">
              <mc:Choice xmlns:v="urn:schemas-microsoft-com:vml" Requires="v">
                <p:oleObj name="Photo Editor Photo" r:id="rId4" imgW="1905266" imgH="1295238" progId="">
                  <p:embed/>
                </p:oleObj>
              </mc:Choice>
              <mc:Fallback>
                <p:oleObj name="Photo Editor Photo" r:id="rId4" imgW="1905266" imgH="129523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2285992"/>
                        <a:ext cx="3886200" cy="2641600"/>
                      </a:xfrm>
                      <a:prstGeom prst="rect">
                        <a:avLst/>
                      </a:prstGeom>
                      <a:noFill/>
                      <a:ln w="19050">
                        <a:solidFill>
                          <a:srgbClr val="FF006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64735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FF33CC"/>
                </a:solidFill>
              </a:rPr>
              <a:t>Ренди-Ослер-Веберова болест</a:t>
            </a:r>
            <a:endParaRPr lang="en-US" dirty="0">
              <a:solidFill>
                <a:srgbClr val="FF33CC"/>
              </a:solidFill>
            </a:endParaRPr>
          </a:p>
        </p:txBody>
      </p:sp>
      <p:pic>
        <p:nvPicPr>
          <p:cNvPr id="4" name="Content Placeholder 3" descr="C:\porter\hht1.jpg"/>
          <p:cNvPicPr>
            <a:picLocks noGrp="1" noChangeAspect="1" noChangeArrowheads="1"/>
          </p:cNvPicPr>
          <p:nvPr>
            <p:ph sz="quarter" idx="1"/>
          </p:nvPr>
        </p:nvPicPr>
        <p:blipFill>
          <a:blip r:embed="rId2"/>
          <a:srcRect/>
          <a:stretch>
            <a:fillRect/>
          </a:stretch>
        </p:blipFill>
        <p:spPr>
          <a:xfrm>
            <a:off x="1814437" y="2139228"/>
            <a:ext cx="4067249" cy="2932846"/>
          </a:xfrm>
          <a:noFill/>
        </p:spPr>
      </p:pic>
      <p:pic>
        <p:nvPicPr>
          <p:cNvPr id="5" name="Picture 4" descr="C:\porter\hht2.jpg"/>
          <p:cNvPicPr>
            <a:picLocks noChangeAspect="1" noChangeArrowheads="1"/>
          </p:cNvPicPr>
          <p:nvPr/>
        </p:nvPicPr>
        <p:blipFill>
          <a:blip r:embed="rId3"/>
          <a:srcRect/>
          <a:stretch>
            <a:fillRect/>
          </a:stretch>
        </p:blipFill>
        <p:spPr>
          <a:xfrm>
            <a:off x="6096000" y="2143116"/>
            <a:ext cx="4038600" cy="2909888"/>
          </a:xfrm>
          <a:prstGeom prst="rect">
            <a:avLst/>
          </a:prstGeom>
          <a:noFill/>
        </p:spPr>
      </p:pic>
    </p:spTree>
    <p:extLst>
      <p:ext uri="{BB962C8B-B14F-4D97-AF65-F5344CB8AC3E}">
        <p14:creationId xmlns:p14="http://schemas.microsoft.com/office/powerpoint/2010/main" val="4115064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514" y="428604"/>
            <a:ext cx="10948086" cy="928694"/>
          </a:xfrm>
        </p:spPr>
        <p:txBody>
          <a:bodyPr>
            <a:normAutofit/>
          </a:bodyPr>
          <a:lstStyle/>
          <a:p>
            <a:r>
              <a:rPr lang="sr-Cyrl-RS" sz="2400" dirty="0">
                <a:solidFill>
                  <a:srgbClr val="FF33CC"/>
                </a:solidFill>
              </a:rPr>
              <a:t>Локализација</a:t>
            </a:r>
            <a:r>
              <a:rPr lang="sr-Cyrl-RS" sz="2400" dirty="0"/>
              <a:t>: </a:t>
            </a:r>
            <a:r>
              <a:rPr lang="sr-Cyrl-RS" sz="2400" dirty="0">
                <a:solidFill>
                  <a:srgbClr val="0070C0"/>
                </a:solidFill>
              </a:rPr>
              <a:t>предњи део септума </a:t>
            </a:r>
            <a:r>
              <a:rPr lang="sr-Cyrl-RS" sz="2400" dirty="0"/>
              <a:t>(локус Киселбах) – најчешће, мање је опасно.</a:t>
            </a:r>
            <a:endParaRPr lang="en-US" sz="2400" dirty="0"/>
          </a:p>
        </p:txBody>
      </p:sp>
      <p:pic>
        <p:nvPicPr>
          <p:cNvPr id="4" name="Picture 2"/>
          <p:cNvPicPr>
            <a:picLocks noGrp="1" noChangeAspect="1" noChangeArrowheads="1"/>
          </p:cNvPicPr>
          <p:nvPr>
            <p:ph sz="quarter" idx="1"/>
          </p:nvPr>
        </p:nvPicPr>
        <p:blipFill>
          <a:blip r:embed="rId2"/>
          <a:srcRect/>
          <a:stretch>
            <a:fillRect/>
          </a:stretch>
        </p:blipFill>
        <p:spPr bwMode="auto">
          <a:xfrm>
            <a:off x="2235308" y="1632109"/>
            <a:ext cx="6663380" cy="4000528"/>
          </a:xfrm>
          <a:prstGeom prst="rect">
            <a:avLst/>
          </a:prstGeom>
          <a:noFill/>
          <a:ln w="9525">
            <a:solidFill>
              <a:srgbClr val="C00000"/>
            </a:solidFill>
            <a:miter lim="800000"/>
            <a:headEnd/>
            <a:tailEnd/>
          </a:ln>
        </p:spPr>
      </p:pic>
    </p:spTree>
    <p:extLst>
      <p:ext uri="{BB962C8B-B14F-4D97-AF65-F5344CB8AC3E}">
        <p14:creationId xmlns:p14="http://schemas.microsoft.com/office/powerpoint/2010/main" val="3546109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459" y="214290"/>
            <a:ext cx="10766855" cy="1571636"/>
          </a:xfrm>
        </p:spPr>
        <p:txBody>
          <a:bodyPr>
            <a:normAutofit/>
          </a:bodyPr>
          <a:lstStyle/>
          <a:p>
            <a:r>
              <a:rPr lang="ru-RU" sz="2400" dirty="0">
                <a:solidFill>
                  <a:srgbClr val="FF33CC"/>
                </a:solidFill>
              </a:rPr>
              <a:t>Локализација</a:t>
            </a:r>
            <a:r>
              <a:rPr lang="ru-RU" sz="2400" dirty="0"/>
              <a:t>: </a:t>
            </a:r>
            <a:r>
              <a:rPr lang="ru-RU" sz="2400" dirty="0">
                <a:solidFill>
                  <a:srgbClr val="0070C0"/>
                </a:solidFill>
              </a:rPr>
              <a:t>задњи и горњи делови носне шупљине, латерални зид </a:t>
            </a:r>
            <a:r>
              <a:rPr lang="ru-RU" sz="2400" dirty="0"/>
              <a:t>– озбиљније и интензивније крварење које може и да угрози живот пацијента.</a:t>
            </a:r>
            <a:endParaRPr lang="en-US" sz="2400" dirty="0"/>
          </a:p>
        </p:txBody>
      </p:sp>
      <p:pic>
        <p:nvPicPr>
          <p:cNvPr id="4" name="Picture 2"/>
          <p:cNvPicPr>
            <a:picLocks noGrp="1" noChangeAspect="1" noChangeArrowheads="1"/>
          </p:cNvPicPr>
          <p:nvPr>
            <p:ph sz="quarter" idx="1"/>
          </p:nvPr>
        </p:nvPicPr>
        <p:blipFill>
          <a:blip r:embed="rId2"/>
          <a:srcRect l="5276"/>
          <a:stretch>
            <a:fillRect/>
          </a:stretch>
        </p:blipFill>
        <p:spPr bwMode="auto">
          <a:xfrm>
            <a:off x="2452662" y="1928802"/>
            <a:ext cx="6815698" cy="4130406"/>
          </a:xfrm>
          <a:prstGeom prst="rect">
            <a:avLst/>
          </a:prstGeom>
          <a:noFill/>
          <a:ln w="9525">
            <a:solidFill>
              <a:srgbClr val="C00000"/>
            </a:solidFill>
            <a:miter lim="800000"/>
            <a:headEnd/>
            <a:tailEnd/>
          </a:ln>
        </p:spPr>
      </p:pic>
    </p:spTree>
    <p:extLst>
      <p:ext uri="{BB962C8B-B14F-4D97-AF65-F5344CB8AC3E}">
        <p14:creationId xmlns:p14="http://schemas.microsoft.com/office/powerpoint/2010/main" val="37518809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97923" y="571480"/>
            <a:ext cx="10849233" cy="5500726"/>
          </a:xfrm>
        </p:spPr>
        <p:txBody>
          <a:bodyPr>
            <a:normAutofit lnSpcReduction="10000"/>
          </a:bodyPr>
          <a:lstStyle/>
          <a:p>
            <a:r>
              <a:rPr lang="sr-Cyrl-RS" b="1" dirty="0">
                <a:solidFill>
                  <a:srgbClr val="FF33CC"/>
                </a:solidFill>
              </a:rPr>
              <a:t>Симптоматологија</a:t>
            </a:r>
            <a:r>
              <a:rPr lang="sr-Cyrl-RS" dirty="0"/>
              <a:t> – од незнатне до толико тешке да се манифестује узнемиреношћу, бледилом, падом артеријске тензије, убрзаним пулсом и колапсом који води у хеморагијски шок.</a:t>
            </a:r>
          </a:p>
          <a:p>
            <a:pPr>
              <a:buNone/>
            </a:pPr>
            <a:endParaRPr lang="sr-Cyrl-RS" dirty="0"/>
          </a:p>
          <a:p>
            <a:r>
              <a:rPr lang="sr-Cyrl-RS" b="1" dirty="0">
                <a:solidFill>
                  <a:srgbClr val="FF33CC"/>
                </a:solidFill>
              </a:rPr>
              <a:t>Дијагноза</a:t>
            </a:r>
            <a:r>
              <a:rPr lang="sr-Cyrl-RS" dirty="0"/>
              <a:t> – анамнеза, клиничка слика, риноскопија, лабораторијска испитивања</a:t>
            </a:r>
          </a:p>
          <a:p>
            <a:pPr>
              <a:buNone/>
            </a:pPr>
            <a:endParaRPr lang="sr-Cyrl-RS" dirty="0"/>
          </a:p>
          <a:p>
            <a:r>
              <a:rPr lang="sr-Cyrl-RS" b="1" dirty="0">
                <a:solidFill>
                  <a:srgbClr val="FF33CC"/>
                </a:solidFill>
              </a:rPr>
              <a:t>Терапија</a:t>
            </a:r>
            <a:r>
              <a:rPr lang="sr-Cyrl-RS" dirty="0"/>
              <a:t> – заустављање крварења дигиталном компресијом, хемијском каутеризацијом, електро каутеризацијом, предњом тампонадом, задњом тампонадом, подвезивањем артерија (макиларне, предње етмоидне и спољне каротиде), трансфузија крви и деривата плазме (по потреби), лечење основног обољења које је узроковало крварење. </a:t>
            </a:r>
            <a:endParaRPr lang="en-US" dirty="0"/>
          </a:p>
        </p:txBody>
      </p:sp>
    </p:spTree>
    <p:extLst>
      <p:ext uri="{BB962C8B-B14F-4D97-AF65-F5344CB8AC3E}">
        <p14:creationId xmlns:p14="http://schemas.microsoft.com/office/powerpoint/2010/main" val="1247034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08760-E69D-1976-77C5-096CD35CD247}"/>
              </a:ext>
            </a:extLst>
          </p:cNvPr>
          <p:cNvSpPr>
            <a:spLocks noGrp="1"/>
          </p:cNvSpPr>
          <p:nvPr>
            <p:ph type="title"/>
          </p:nvPr>
        </p:nvSpPr>
        <p:spPr>
          <a:xfrm>
            <a:off x="831850" y="1709739"/>
            <a:ext cx="10515600" cy="1193260"/>
          </a:xfrm>
        </p:spPr>
        <p:txBody>
          <a:bodyPr>
            <a:normAutofit fontScale="90000"/>
          </a:bodyPr>
          <a:lstStyle/>
          <a:p>
            <a:pPr algn="ctr"/>
            <a:r>
              <a:rPr lang="hr-HR" sz="5400" dirty="0">
                <a:solidFill>
                  <a:srgbClr val="000000"/>
                </a:solidFill>
                <a:effectLst/>
                <a:ea typeface="Times New Roman" panose="02020603050405020304" pitchFamily="18" charset="0"/>
              </a:rPr>
              <a:t>Поремећаји чула</a:t>
            </a:r>
            <a:r>
              <a:rPr lang="sr-Cyrl-RS" sz="5400" dirty="0">
                <a:solidFill>
                  <a:srgbClr val="000000"/>
                </a:solidFill>
                <a:effectLst/>
                <a:ea typeface="Times New Roman" panose="02020603050405020304" pitchFamily="18" charset="0"/>
              </a:rPr>
              <a:t> мириса</a:t>
            </a:r>
            <a:r>
              <a:rPr lang="hr-HR" sz="5400" dirty="0">
                <a:solidFill>
                  <a:srgbClr val="000000"/>
                </a:solidFill>
                <a:effectLst/>
                <a:ea typeface="Times New Roman" panose="02020603050405020304" pitchFamily="18" charset="0"/>
              </a:rPr>
              <a:t> </a:t>
            </a:r>
            <a:r>
              <a:rPr lang="sr-Cyrl-RS" sz="5400" dirty="0">
                <a:solidFill>
                  <a:srgbClr val="000000"/>
                </a:solidFill>
                <a:effectLst/>
                <a:ea typeface="Times New Roman" panose="02020603050405020304" pitchFamily="18" charset="0"/>
              </a:rPr>
              <a:t>-</a:t>
            </a:r>
            <a:r>
              <a:rPr lang="hr-HR" sz="5400" dirty="0">
                <a:solidFill>
                  <a:srgbClr val="000000"/>
                </a:solidFill>
                <a:effectLst/>
                <a:ea typeface="Times New Roman" panose="02020603050405020304" pitchFamily="18" charset="0"/>
              </a:rPr>
              <a:t> дизосмије</a:t>
            </a:r>
            <a:endParaRPr lang="en-US" sz="5400" dirty="0"/>
          </a:p>
        </p:txBody>
      </p:sp>
    </p:spTree>
    <p:extLst>
      <p:ext uri="{BB962C8B-B14F-4D97-AF65-F5344CB8AC3E}">
        <p14:creationId xmlns:p14="http://schemas.microsoft.com/office/powerpoint/2010/main" val="323497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Предња тампонада</a:t>
            </a:r>
            <a:endParaRPr lang="en-US" dirty="0">
              <a:solidFill>
                <a:srgbClr val="FF33CC"/>
              </a:solidFill>
            </a:endParaRPr>
          </a:p>
        </p:txBody>
      </p:sp>
      <p:pic>
        <p:nvPicPr>
          <p:cNvPr id="4" name="Picture 2"/>
          <p:cNvPicPr>
            <a:picLocks noGrp="1" noChangeAspect="1" noChangeArrowheads="1"/>
          </p:cNvPicPr>
          <p:nvPr>
            <p:ph sz="quarter" idx="1"/>
          </p:nvPr>
        </p:nvPicPr>
        <p:blipFill>
          <a:blip r:embed="rId2"/>
          <a:srcRect/>
          <a:stretch>
            <a:fillRect/>
          </a:stretch>
        </p:blipFill>
        <p:spPr bwMode="auto">
          <a:xfrm>
            <a:off x="1881158" y="1714488"/>
            <a:ext cx="4031310" cy="3662142"/>
          </a:xfrm>
          <a:prstGeom prst="rect">
            <a:avLst/>
          </a:prstGeom>
          <a:noFill/>
          <a:ln w="9525">
            <a:solidFill>
              <a:srgbClr val="C00000"/>
            </a:solidFill>
            <a:miter lim="800000"/>
            <a:headEnd/>
            <a:tailEnd/>
          </a:ln>
        </p:spPr>
      </p:pic>
      <p:pic>
        <p:nvPicPr>
          <p:cNvPr id="5" name="Picture 3"/>
          <p:cNvPicPr>
            <a:picLocks noChangeAspect="1" noChangeArrowheads="1"/>
          </p:cNvPicPr>
          <p:nvPr/>
        </p:nvPicPr>
        <p:blipFill>
          <a:blip r:embed="rId3"/>
          <a:srcRect/>
          <a:stretch>
            <a:fillRect/>
          </a:stretch>
        </p:blipFill>
        <p:spPr bwMode="auto">
          <a:xfrm>
            <a:off x="6167438" y="1714488"/>
            <a:ext cx="3810000" cy="3657600"/>
          </a:xfrm>
          <a:prstGeom prst="rect">
            <a:avLst/>
          </a:prstGeom>
          <a:noFill/>
          <a:ln w="9525">
            <a:solidFill>
              <a:srgbClr val="C00000"/>
            </a:solidFill>
            <a:miter lim="800000"/>
            <a:headEnd/>
            <a:tailEnd/>
          </a:ln>
        </p:spPr>
      </p:pic>
    </p:spTree>
    <p:extLst>
      <p:ext uri="{BB962C8B-B14F-4D97-AF65-F5344CB8AC3E}">
        <p14:creationId xmlns:p14="http://schemas.microsoft.com/office/powerpoint/2010/main" val="1752697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585123"/>
            <a:ext cx="9201436" cy="1143000"/>
          </a:xfrm>
        </p:spPr>
        <p:txBody>
          <a:bodyPr>
            <a:normAutofit fontScale="90000"/>
          </a:bodyPr>
          <a:lstStyle/>
          <a:p>
            <a:r>
              <a:rPr lang="ru-RU" dirty="0">
                <a:solidFill>
                  <a:srgbClr val="FF33CC"/>
                </a:solidFill>
              </a:rPr>
              <a:t>Пенасто паковање за предњу тампонаду (ПВА – поливинил алкохол)</a:t>
            </a:r>
            <a:endParaRPr lang="en-US" dirty="0">
              <a:solidFill>
                <a:srgbClr val="FF33CC"/>
              </a:solidFill>
            </a:endParaRPr>
          </a:p>
        </p:txBody>
      </p:sp>
      <p:graphicFrame>
        <p:nvGraphicFramePr>
          <p:cNvPr id="94210" name="Object 3"/>
          <p:cNvGraphicFramePr>
            <a:graphicFrameLocks noGrp="1" noChangeAspect="1"/>
          </p:cNvGraphicFramePr>
          <p:nvPr>
            <p:ph sz="quarter" idx="1"/>
          </p:nvPr>
        </p:nvGraphicFramePr>
        <p:xfrm>
          <a:off x="2166910" y="2214555"/>
          <a:ext cx="3571900" cy="2678925"/>
        </p:xfrm>
        <a:graphic>
          <a:graphicData uri="http://schemas.openxmlformats.org/presentationml/2006/ole">
            <mc:AlternateContent xmlns:mc="http://schemas.openxmlformats.org/markup-compatibility/2006">
              <mc:Choice xmlns:v="urn:schemas-microsoft-com:vml" Requires="v">
                <p:oleObj name="Photo Editor Photo" r:id="rId2" imgW="1905266" imgH="1428949" progId="">
                  <p:embed/>
                </p:oleObj>
              </mc:Choice>
              <mc:Fallback>
                <p:oleObj name="Photo Editor Photo" r:id="rId2" imgW="1905266" imgH="142894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10" y="2214555"/>
                        <a:ext cx="3571900" cy="2678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4211" name="Object 4"/>
          <p:cNvGraphicFramePr>
            <a:graphicFrameLocks noChangeAspect="1"/>
          </p:cNvGraphicFramePr>
          <p:nvPr/>
        </p:nvGraphicFramePr>
        <p:xfrm>
          <a:off x="6238876" y="2214554"/>
          <a:ext cx="3581400" cy="2686050"/>
        </p:xfrm>
        <a:graphic>
          <a:graphicData uri="http://schemas.openxmlformats.org/presentationml/2006/ole">
            <mc:AlternateContent xmlns:mc="http://schemas.openxmlformats.org/markup-compatibility/2006">
              <mc:Choice xmlns:v="urn:schemas-microsoft-com:vml" Requires="v">
                <p:oleObj name="Photo Editor Photo" r:id="rId4" imgW="1905266" imgH="1428949" progId="">
                  <p:embed/>
                </p:oleObj>
              </mc:Choice>
              <mc:Fallback>
                <p:oleObj name="Photo Editor Photo" r:id="rId4" imgW="1905266" imgH="142894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8876" y="2214554"/>
                        <a:ext cx="3581400" cy="2686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049059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28E43D-2468-C4D1-1FF6-E4E21072644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7588" y="976799"/>
            <a:ext cx="6232124" cy="4520987"/>
          </a:xfrm>
          <a:prstGeom prst="rect">
            <a:avLst/>
          </a:prstGeom>
          <a:noFill/>
          <a:ln>
            <a:noFill/>
          </a:ln>
        </p:spPr>
      </p:pic>
    </p:spTree>
    <p:extLst>
      <p:ext uri="{BB962C8B-B14F-4D97-AF65-F5344CB8AC3E}">
        <p14:creationId xmlns:p14="http://schemas.microsoft.com/office/powerpoint/2010/main" val="502585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901014" cy="582594"/>
          </a:xfrm>
        </p:spPr>
        <p:txBody>
          <a:bodyPr>
            <a:noAutofit/>
          </a:bodyPr>
          <a:lstStyle/>
          <a:p>
            <a:r>
              <a:rPr lang="sr-Cyrl-RS" sz="2800" dirty="0">
                <a:solidFill>
                  <a:srgbClr val="FF33CC"/>
                </a:solidFill>
              </a:rPr>
              <a:t>Задња тампонада по Белоку (</a:t>
            </a:r>
            <a:r>
              <a:rPr lang="sr-Latn-RS" sz="2800" dirty="0">
                <a:solidFill>
                  <a:srgbClr val="FF33CC"/>
                </a:solidFill>
              </a:rPr>
              <a:t>Bellocq</a:t>
            </a:r>
            <a:r>
              <a:rPr lang="sr-Cyrl-RS" sz="2800" dirty="0">
                <a:solidFill>
                  <a:srgbClr val="FF33CC"/>
                </a:solidFill>
              </a:rPr>
              <a:t>)</a:t>
            </a:r>
            <a:r>
              <a:rPr lang="sr-Latn-RS" sz="2800" dirty="0">
                <a:solidFill>
                  <a:srgbClr val="FF33CC"/>
                </a:solidFill>
              </a:rPr>
              <a:t> –</a:t>
            </a:r>
            <a:r>
              <a:rPr lang="sr-Cyrl-RS" sz="2800" dirty="0">
                <a:solidFill>
                  <a:srgbClr val="FF33CC"/>
                </a:solidFill>
              </a:rPr>
              <a:t> </a:t>
            </a:r>
            <a:r>
              <a:rPr lang="sr-Latn-RS" sz="2800" dirty="0">
                <a:solidFill>
                  <a:srgbClr val="FF33CC"/>
                </a:solidFill>
              </a:rPr>
              <a:t>I </a:t>
            </a:r>
            <a:endParaRPr lang="en-US" sz="2800" dirty="0">
              <a:solidFill>
                <a:srgbClr val="FF33CC"/>
              </a:solidFill>
            </a:endParaRPr>
          </a:p>
        </p:txBody>
      </p:sp>
      <p:pic>
        <p:nvPicPr>
          <p:cNvPr id="4" name="Picture 2"/>
          <p:cNvPicPr>
            <a:picLocks noGrp="1" noChangeAspect="1" noChangeArrowheads="1"/>
          </p:cNvPicPr>
          <p:nvPr>
            <p:ph sz="quarter" idx="1"/>
          </p:nvPr>
        </p:nvPicPr>
        <p:blipFill>
          <a:blip r:embed="rId2"/>
          <a:srcRect/>
          <a:stretch>
            <a:fillRect/>
          </a:stretch>
        </p:blipFill>
        <p:spPr bwMode="auto">
          <a:xfrm>
            <a:off x="2809852" y="1071547"/>
            <a:ext cx="5708858" cy="4873625"/>
          </a:xfrm>
          <a:prstGeom prst="rect">
            <a:avLst/>
          </a:prstGeom>
          <a:noFill/>
          <a:ln w="9525">
            <a:solidFill>
              <a:srgbClr val="C00000"/>
            </a:solidFill>
            <a:miter lim="800000"/>
            <a:headEnd/>
            <a:tailEnd/>
          </a:ln>
        </p:spPr>
      </p:pic>
    </p:spTree>
    <p:extLst>
      <p:ext uri="{BB962C8B-B14F-4D97-AF65-F5344CB8AC3E}">
        <p14:creationId xmlns:p14="http://schemas.microsoft.com/office/powerpoint/2010/main" val="578650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043890" cy="725470"/>
          </a:xfrm>
        </p:spPr>
        <p:txBody>
          <a:bodyPr>
            <a:normAutofit/>
          </a:bodyPr>
          <a:lstStyle/>
          <a:p>
            <a:r>
              <a:rPr lang="sr-Cyrl-RS" sz="2800" dirty="0">
                <a:solidFill>
                  <a:srgbClr val="FF33CC"/>
                </a:solidFill>
              </a:rPr>
              <a:t>Задња тампонада по Белоку (</a:t>
            </a:r>
            <a:r>
              <a:rPr lang="sr-Latn-RS" sz="2800" dirty="0">
                <a:solidFill>
                  <a:srgbClr val="FF33CC"/>
                </a:solidFill>
              </a:rPr>
              <a:t>Bellocq</a:t>
            </a:r>
            <a:r>
              <a:rPr lang="sr-Cyrl-RS" sz="2800" dirty="0">
                <a:solidFill>
                  <a:srgbClr val="FF33CC"/>
                </a:solidFill>
              </a:rPr>
              <a:t>)</a:t>
            </a:r>
            <a:r>
              <a:rPr lang="sr-Latn-RS" sz="2800" dirty="0">
                <a:solidFill>
                  <a:srgbClr val="FF33CC"/>
                </a:solidFill>
              </a:rPr>
              <a:t> – II </a:t>
            </a:r>
            <a:endParaRPr lang="en-US" sz="2800" dirty="0"/>
          </a:p>
        </p:txBody>
      </p:sp>
      <p:pic>
        <p:nvPicPr>
          <p:cNvPr id="4" name="Picture 4" descr="D:\Pictures\Nose PNS\Post Pack 2.JPG"/>
          <p:cNvPicPr>
            <a:picLocks noGrp="1" noChangeAspect="1" noChangeArrowheads="1"/>
          </p:cNvPicPr>
          <p:nvPr>
            <p:ph sz="quarter" idx="1"/>
          </p:nvPr>
        </p:nvPicPr>
        <p:blipFill>
          <a:blip r:embed="rId2"/>
          <a:srcRect/>
          <a:stretch>
            <a:fillRect/>
          </a:stretch>
        </p:blipFill>
        <p:spPr>
          <a:xfrm>
            <a:off x="2166910" y="1428736"/>
            <a:ext cx="3571900" cy="4136844"/>
          </a:xfrm>
          <a:noFill/>
          <a:ln>
            <a:solidFill>
              <a:srgbClr val="C00000"/>
            </a:solidFill>
          </a:ln>
        </p:spPr>
      </p:pic>
      <p:pic>
        <p:nvPicPr>
          <p:cNvPr id="5" name="Picture 3" descr="D:\Pictures\Nose PNS\Post Pack 3.JPG"/>
          <p:cNvPicPr>
            <a:picLocks noChangeAspect="1" noChangeArrowheads="1"/>
          </p:cNvPicPr>
          <p:nvPr/>
        </p:nvPicPr>
        <p:blipFill>
          <a:blip r:embed="rId3"/>
          <a:srcRect/>
          <a:stretch>
            <a:fillRect/>
          </a:stretch>
        </p:blipFill>
        <p:spPr>
          <a:xfrm>
            <a:off x="6167439" y="1428736"/>
            <a:ext cx="3546475" cy="4114800"/>
          </a:xfrm>
          <a:prstGeom prst="rect">
            <a:avLst/>
          </a:prstGeom>
          <a:noFill/>
          <a:ln>
            <a:solidFill>
              <a:srgbClr val="C00000"/>
            </a:solidFill>
          </a:ln>
        </p:spPr>
      </p:pic>
    </p:spTree>
    <p:extLst>
      <p:ext uri="{BB962C8B-B14F-4D97-AF65-F5344CB8AC3E}">
        <p14:creationId xmlns:p14="http://schemas.microsoft.com/office/powerpoint/2010/main" val="1742391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428604"/>
            <a:ext cx="8186766" cy="1143000"/>
          </a:xfrm>
        </p:spPr>
        <p:txBody>
          <a:bodyPr>
            <a:normAutofit fontScale="90000"/>
          </a:bodyPr>
          <a:lstStyle/>
          <a:p>
            <a:r>
              <a:rPr lang="sr-Cyrl-RS" dirty="0">
                <a:solidFill>
                  <a:srgbClr val="FF33CC"/>
                </a:solidFill>
              </a:rPr>
              <a:t>Задња тампонада Фолијевим (</a:t>
            </a:r>
            <a:r>
              <a:rPr lang="sr-Latn-RS" dirty="0">
                <a:solidFill>
                  <a:srgbClr val="FF33CC"/>
                </a:solidFill>
              </a:rPr>
              <a:t>Foley</a:t>
            </a:r>
            <a:r>
              <a:rPr lang="sr-Cyrl-RS" dirty="0">
                <a:solidFill>
                  <a:srgbClr val="FF33CC"/>
                </a:solidFill>
              </a:rPr>
              <a:t>) балон катетером</a:t>
            </a:r>
            <a:endParaRPr lang="en-US" dirty="0">
              <a:solidFill>
                <a:srgbClr val="FF33CC"/>
              </a:solidFill>
            </a:endParaRPr>
          </a:p>
        </p:txBody>
      </p:sp>
      <p:graphicFrame>
        <p:nvGraphicFramePr>
          <p:cNvPr id="95234" name="Object 4"/>
          <p:cNvGraphicFramePr>
            <a:graphicFrameLocks noGrp="1" noChangeAspect="1"/>
          </p:cNvGraphicFramePr>
          <p:nvPr>
            <p:ph sz="quarter" idx="1"/>
          </p:nvPr>
        </p:nvGraphicFramePr>
        <p:xfrm>
          <a:off x="1881159" y="2143116"/>
          <a:ext cx="4007985" cy="3006734"/>
        </p:xfrm>
        <a:graphic>
          <a:graphicData uri="http://schemas.openxmlformats.org/presentationml/2006/ole">
            <mc:AlternateContent xmlns:mc="http://schemas.openxmlformats.org/markup-compatibility/2006">
              <mc:Choice xmlns:v="urn:schemas-microsoft-com:vml" Requires="v">
                <p:oleObj name="Photo Editor Photo" r:id="rId2" imgW="6400000" imgH="4800000" progId="">
                  <p:embed/>
                </p:oleObj>
              </mc:Choice>
              <mc:Fallback>
                <p:oleObj name="Photo Editor Photo" r:id="rId2" imgW="6400000" imgH="4800000"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1159" y="2143116"/>
                        <a:ext cx="4007985" cy="30067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3" descr="D:\Pictures\Nose PNS\ANt Post pack balloon.jpg"/>
          <p:cNvPicPr>
            <a:picLocks noChangeAspect="1" noChangeArrowheads="1"/>
          </p:cNvPicPr>
          <p:nvPr/>
        </p:nvPicPr>
        <p:blipFill>
          <a:blip r:embed="rId4"/>
          <a:srcRect/>
          <a:stretch>
            <a:fillRect/>
          </a:stretch>
        </p:blipFill>
        <p:spPr>
          <a:xfrm>
            <a:off x="6167438" y="1857364"/>
            <a:ext cx="3733800" cy="3449638"/>
          </a:xfrm>
          <a:prstGeom prst="rect">
            <a:avLst/>
          </a:prstGeom>
          <a:noFill/>
          <a:ln>
            <a:solidFill>
              <a:srgbClr val="C00000"/>
            </a:solidFill>
          </a:ln>
        </p:spPr>
      </p:pic>
    </p:spTree>
    <p:extLst>
      <p:ext uri="{BB962C8B-B14F-4D97-AF65-F5344CB8AC3E}">
        <p14:creationId xmlns:p14="http://schemas.microsoft.com/office/powerpoint/2010/main" val="589937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78031"/>
            <a:ext cx="7467600" cy="846158"/>
          </a:xfrm>
        </p:spPr>
        <p:txBody>
          <a:bodyPr>
            <a:normAutofit/>
          </a:bodyPr>
          <a:lstStyle/>
          <a:p>
            <a:r>
              <a:rPr lang="sr-Cyrl-RS" b="1" dirty="0">
                <a:solidFill>
                  <a:schemeClr val="tx1"/>
                </a:solidFill>
              </a:rPr>
              <a:t>АНТРОХОАНАЛНИ ПОЛИП</a:t>
            </a:r>
            <a:endParaRPr lang="en-US" b="1" dirty="0">
              <a:solidFill>
                <a:schemeClr val="tx1"/>
              </a:solidFill>
            </a:endParaRPr>
          </a:p>
        </p:txBody>
      </p:sp>
      <p:sp>
        <p:nvSpPr>
          <p:cNvPr id="3" name="Content Placeholder 2"/>
          <p:cNvSpPr>
            <a:spLocks noGrp="1"/>
          </p:cNvSpPr>
          <p:nvPr>
            <p:ph sz="quarter" idx="1"/>
          </p:nvPr>
        </p:nvSpPr>
        <p:spPr>
          <a:xfrm>
            <a:off x="914400" y="1500174"/>
            <a:ext cx="10791568" cy="4400568"/>
          </a:xfrm>
        </p:spPr>
        <p:txBody>
          <a:bodyPr>
            <a:normAutofit/>
          </a:bodyPr>
          <a:lstStyle/>
          <a:p>
            <a:r>
              <a:rPr lang="ru-RU" dirty="0"/>
              <a:t>Представља посебан облик солитарног полипа.</a:t>
            </a:r>
            <a:br>
              <a:rPr lang="ru-RU" dirty="0"/>
            </a:br>
            <a:r>
              <a:rPr lang="ru-RU" dirty="0"/>
              <a:t>Среће се код деце и млађих особа.</a:t>
            </a:r>
          </a:p>
          <a:p>
            <a:r>
              <a:rPr lang="ru-RU" b="1" dirty="0">
                <a:solidFill>
                  <a:srgbClr val="6600CC"/>
                </a:solidFill>
              </a:rPr>
              <a:t>Симптоматологија</a:t>
            </a:r>
            <a:r>
              <a:rPr lang="ru-RU" dirty="0"/>
              <a:t> – полип је у виду бисага са хватиштем у средњем носном ходнику, један део полипа (цистични) је у максиларном синусу, други (полипоидни) у носној шупљини и кроз хоане проминира у епифаринкс, а некада досеже и до орофаринкса.</a:t>
            </a:r>
          </a:p>
          <a:p>
            <a:r>
              <a:rPr lang="ru-RU" b="1" dirty="0">
                <a:solidFill>
                  <a:srgbClr val="6600CC"/>
                </a:solidFill>
              </a:rPr>
              <a:t>Дијагноза</a:t>
            </a:r>
            <a:r>
              <a:rPr lang="ru-RU" dirty="0"/>
              <a:t> – анамнеза, предња и задња риноскопија, ендоскопија носа КТ ПНС</a:t>
            </a:r>
          </a:p>
          <a:p>
            <a:r>
              <a:rPr lang="ru-RU" b="1" dirty="0">
                <a:solidFill>
                  <a:srgbClr val="6600CC"/>
                </a:solidFill>
              </a:rPr>
              <a:t>Терапија</a:t>
            </a:r>
            <a:r>
              <a:rPr lang="ru-RU" dirty="0"/>
              <a:t> је хируршка.</a:t>
            </a:r>
            <a:endParaRPr lang="en-US" dirty="0"/>
          </a:p>
        </p:txBody>
      </p:sp>
    </p:spTree>
    <p:extLst>
      <p:ext uri="{BB962C8B-B14F-4D97-AF65-F5344CB8AC3E}">
        <p14:creationId xmlns:p14="http://schemas.microsoft.com/office/powerpoint/2010/main" val="2226100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lstStyle/>
          <a:p>
            <a:r>
              <a:rPr lang="x-none" dirty="0">
                <a:solidFill>
                  <a:srgbClr val="6600CC"/>
                </a:solidFill>
              </a:rPr>
              <a:t>Антрохоанални полип</a:t>
            </a:r>
            <a:endParaRPr lang="en-US" dirty="0">
              <a:solidFill>
                <a:srgbClr val="6600CC"/>
              </a:solidFill>
            </a:endParaRPr>
          </a:p>
        </p:txBody>
      </p:sp>
      <p:pic>
        <p:nvPicPr>
          <p:cNvPr id="4" name="Picture 4"/>
          <p:cNvPicPr>
            <a:picLocks noGrp="1" noChangeAspect="1" noChangeArrowheads="1"/>
          </p:cNvPicPr>
          <p:nvPr>
            <p:ph sz="quarter" idx="1"/>
          </p:nvPr>
        </p:nvPicPr>
        <p:blipFill>
          <a:blip r:embed="rId2"/>
          <a:srcRect/>
          <a:stretch>
            <a:fillRect/>
          </a:stretch>
        </p:blipFill>
        <p:spPr bwMode="auto">
          <a:xfrm>
            <a:off x="3167043" y="1643050"/>
            <a:ext cx="5000659" cy="3765342"/>
          </a:xfrm>
          <a:prstGeom prst="rect">
            <a:avLst/>
          </a:prstGeom>
          <a:noFill/>
          <a:ln w="9525">
            <a:noFill/>
            <a:miter lim="800000"/>
            <a:headEnd/>
            <a:tailEnd/>
          </a:ln>
        </p:spPr>
      </p:pic>
    </p:spTree>
    <p:extLst>
      <p:ext uri="{BB962C8B-B14F-4D97-AF65-F5344CB8AC3E}">
        <p14:creationId xmlns:p14="http://schemas.microsoft.com/office/powerpoint/2010/main" val="330386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Антрохоанални полип и препарат</a:t>
            </a:r>
            <a:endParaRPr lang="en-US" dirty="0">
              <a:solidFill>
                <a:srgbClr val="6600CC"/>
              </a:solidFill>
            </a:endParaRPr>
          </a:p>
        </p:txBody>
      </p:sp>
      <p:pic>
        <p:nvPicPr>
          <p:cNvPr id="4" name="Picture 5"/>
          <p:cNvPicPr>
            <a:picLocks noGrp="1" noChangeAspect="1" noChangeArrowheads="1"/>
          </p:cNvPicPr>
          <p:nvPr>
            <p:ph sz="quarter" idx="1"/>
          </p:nvPr>
        </p:nvPicPr>
        <p:blipFill>
          <a:blip r:embed="rId2"/>
          <a:srcRect/>
          <a:stretch>
            <a:fillRect/>
          </a:stretch>
        </p:blipFill>
        <p:spPr bwMode="auto">
          <a:xfrm>
            <a:off x="2024034" y="2000240"/>
            <a:ext cx="3990976" cy="3105150"/>
          </a:xfrm>
          <a:prstGeom prst="rect">
            <a:avLst/>
          </a:prstGeom>
          <a:noFill/>
          <a:ln w="9525">
            <a:noFill/>
            <a:miter lim="800000"/>
            <a:headEnd/>
            <a:tailEnd/>
          </a:ln>
        </p:spPr>
      </p:pic>
      <p:graphicFrame>
        <p:nvGraphicFramePr>
          <p:cNvPr id="12290" name="Object 4"/>
          <p:cNvGraphicFramePr>
            <a:graphicFrameLocks noChangeAspect="1"/>
          </p:cNvGraphicFramePr>
          <p:nvPr/>
        </p:nvGraphicFramePr>
        <p:xfrm>
          <a:off x="6167438" y="2000241"/>
          <a:ext cx="3764882" cy="3040867"/>
        </p:xfrm>
        <a:graphic>
          <a:graphicData uri="http://schemas.openxmlformats.org/presentationml/2006/ole">
            <mc:AlternateContent xmlns:mc="http://schemas.openxmlformats.org/markup-compatibility/2006">
              <mc:Choice xmlns:v="urn:schemas-microsoft-com:vml" Requires="v">
                <p:oleObj name="Photo Editor Photo" r:id="rId3" imgW="1905266" imgH="1305107" progId="">
                  <p:embed/>
                </p:oleObj>
              </mc:Choice>
              <mc:Fallback>
                <p:oleObj name="Photo Editor Photo" r:id="rId3" imgW="1905266" imgH="130510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7438" y="2000241"/>
                        <a:ext cx="3764882" cy="30408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361888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Антрохоанални полип – ендоскопски </a:t>
            </a:r>
            <a:endParaRPr lang="en-US" dirty="0">
              <a:solidFill>
                <a:srgbClr val="6600CC"/>
              </a:solidFill>
            </a:endParaRPr>
          </a:p>
        </p:txBody>
      </p:sp>
      <p:graphicFrame>
        <p:nvGraphicFramePr>
          <p:cNvPr id="13314" name="Object 3"/>
          <p:cNvGraphicFramePr>
            <a:graphicFrameLocks noGrp="1" noChangeAspect="1"/>
          </p:cNvGraphicFramePr>
          <p:nvPr>
            <p:ph sz="quarter" idx="1"/>
          </p:nvPr>
        </p:nvGraphicFramePr>
        <p:xfrm>
          <a:off x="3238480" y="1643050"/>
          <a:ext cx="5140572" cy="4146856"/>
        </p:xfrm>
        <a:graphic>
          <a:graphicData uri="http://schemas.openxmlformats.org/presentationml/2006/ole">
            <mc:AlternateContent xmlns:mc="http://schemas.openxmlformats.org/markup-compatibility/2006">
              <mc:Choice xmlns:v="urn:schemas-microsoft-com:vml" Requires="v">
                <p:oleObj name="Photo Editor Photo" r:id="rId2" imgW="2561905" imgH="2066667" progId="">
                  <p:embed/>
                </p:oleObj>
              </mc:Choice>
              <mc:Fallback>
                <p:oleObj name="Photo Editor Photo" r:id="rId2" imgW="2561905" imgH="2066667"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80" y="1643050"/>
                        <a:ext cx="5140572" cy="41468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84986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5FC1D1A-5FC9-18A3-E783-891734728E32}"/>
              </a:ext>
            </a:extLst>
          </p:cNvPr>
          <p:cNvSpPr>
            <a:spLocks noGrp="1"/>
          </p:cNvSpPr>
          <p:nvPr>
            <p:ph idx="1"/>
          </p:nvPr>
        </p:nvSpPr>
        <p:spPr>
          <a:xfrm>
            <a:off x="838200" y="550416"/>
            <a:ext cx="10515600" cy="5921406"/>
          </a:xfrm>
        </p:spPr>
        <p:txBody>
          <a:bodyPr>
            <a:normAutofit lnSpcReduction="10000"/>
          </a:bodyPr>
          <a:lstStyle/>
          <a:p>
            <a:pPr marL="8890" marR="6350" indent="326390" algn="just">
              <a:spcBef>
                <a:spcPts val="0"/>
              </a:spcBef>
              <a:spcAft>
                <a:spcPts val="0"/>
              </a:spcAft>
            </a:pPr>
            <a:r>
              <a:rPr lang="hr-HR" sz="2200" dirty="0">
                <a:solidFill>
                  <a:srgbClr val="000000"/>
                </a:solidFill>
                <a:effectLst/>
                <a:ea typeface="Times New Roman" panose="02020603050405020304" pitchFamily="18" charset="0"/>
              </a:rPr>
              <a:t>По </a:t>
            </a:r>
            <a:r>
              <a:rPr lang="hr-HR" sz="2200" spc="-15" dirty="0">
                <a:solidFill>
                  <a:srgbClr val="000000"/>
                </a:solidFill>
                <a:effectLst/>
                <a:ea typeface="Times New Roman" panose="02020603050405020304" pitchFamily="18" charset="0"/>
              </a:rPr>
              <a:t>локализацији </a:t>
            </a:r>
            <a:r>
              <a:rPr lang="en-US" sz="2200" spc="-15" dirty="0" err="1">
                <a:solidFill>
                  <a:srgbClr val="000000"/>
                </a:solidFill>
                <a:effectLst/>
                <a:ea typeface="Times New Roman" panose="02020603050405020304" pitchFamily="18" charset="0"/>
              </a:rPr>
              <a:t>могу</a:t>
            </a:r>
            <a:r>
              <a:rPr lang="en-US" sz="2200" spc="-15" dirty="0">
                <a:solidFill>
                  <a:srgbClr val="000000"/>
                </a:solidFill>
                <a:effectLst/>
                <a:ea typeface="Times New Roman" panose="02020603050405020304" pitchFamily="18" charset="0"/>
              </a:rPr>
              <a:t> </a:t>
            </a:r>
            <a:r>
              <a:rPr lang="en-US" sz="2200" spc="-15" dirty="0" err="1">
                <a:solidFill>
                  <a:srgbClr val="000000"/>
                </a:solidFill>
                <a:effectLst/>
                <a:ea typeface="Times New Roman" panose="02020603050405020304" pitchFamily="18" charset="0"/>
              </a:rPr>
              <a:t>да</a:t>
            </a:r>
            <a:r>
              <a:rPr lang="en-US" sz="2200" spc="-15" dirty="0">
                <a:solidFill>
                  <a:srgbClr val="000000"/>
                </a:solidFill>
                <a:effectLst/>
                <a:ea typeface="Times New Roman" panose="02020603050405020304" pitchFamily="18" charset="0"/>
              </a:rPr>
              <a:t> </a:t>
            </a:r>
            <a:r>
              <a:rPr lang="en-US" sz="2200" spc="-15" dirty="0" err="1">
                <a:solidFill>
                  <a:srgbClr val="000000"/>
                </a:solidFill>
                <a:effectLst/>
                <a:ea typeface="Times New Roman" panose="02020603050405020304" pitchFamily="18" charset="0"/>
              </a:rPr>
              <a:t>буду</a:t>
            </a:r>
            <a:r>
              <a:rPr lang="en-US" sz="2200" spc="-15" dirty="0">
                <a:solidFill>
                  <a:srgbClr val="000000"/>
                </a:solidFill>
                <a:effectLst/>
                <a:ea typeface="Times New Roman" panose="02020603050405020304" pitchFamily="18" charset="0"/>
              </a:rPr>
              <a:t>:</a:t>
            </a:r>
            <a:r>
              <a:rPr lang="hr-HR" sz="2200" spc="-15" dirty="0">
                <a:solidFill>
                  <a:srgbClr val="000000"/>
                </a:solidFill>
                <a:effectLst/>
                <a:ea typeface="Times New Roman" panose="02020603050405020304" pitchFamily="18" charset="0"/>
              </a:rPr>
              <a:t> централне </a:t>
            </a:r>
            <a:r>
              <a:rPr lang="hr-HR" sz="2200" spc="45" dirty="0">
                <a:solidFill>
                  <a:srgbClr val="000000"/>
                </a:solidFill>
                <a:effectLst/>
                <a:ea typeface="Times New Roman" panose="02020603050405020304" pitchFamily="18" charset="0"/>
              </a:rPr>
              <a:t>(</a:t>
            </a:r>
            <a:r>
              <a:rPr lang="hr-HR" sz="2200" spc="-5" dirty="0">
                <a:solidFill>
                  <a:srgbClr val="000000"/>
                </a:solidFill>
                <a:effectLst/>
                <a:ea typeface="Times New Roman" panose="02020603050405020304" pitchFamily="18" charset="0"/>
              </a:rPr>
              <a:t>ендокранијалне) и</a:t>
            </a:r>
            <a:r>
              <a:rPr lang="hr-HR" sz="2200" spc="-15" dirty="0">
                <a:solidFill>
                  <a:srgbClr val="000000"/>
                </a:solidFill>
                <a:effectLst/>
                <a:ea typeface="Times New Roman" panose="02020603050405020304" pitchFamily="18" charset="0"/>
              </a:rPr>
              <a:t> периферне </a:t>
            </a:r>
            <a:r>
              <a:rPr lang="hr-HR" sz="2200" spc="70" dirty="0">
                <a:solidFill>
                  <a:srgbClr val="000000"/>
                </a:solidFill>
                <a:effectLst/>
                <a:ea typeface="Times New Roman" panose="02020603050405020304" pitchFamily="18" charset="0"/>
              </a:rPr>
              <a:t>(</a:t>
            </a:r>
            <a:r>
              <a:rPr lang="hr-HR" sz="2200" spc="-15" dirty="0">
                <a:solidFill>
                  <a:srgbClr val="000000"/>
                </a:solidFill>
                <a:effectLst/>
                <a:ea typeface="Times New Roman" panose="02020603050405020304" pitchFamily="18" charset="0"/>
              </a:rPr>
              <a:t>назалне)</a:t>
            </a:r>
            <a:r>
              <a:rPr lang="hr-HR" sz="2200" spc="-5" dirty="0">
                <a:solidFill>
                  <a:srgbClr val="000000"/>
                </a:solidFill>
                <a:effectLst/>
                <a:ea typeface="Times New Roman" panose="02020603050405020304" pitchFamily="18" charset="0"/>
              </a:rPr>
              <a:t>.</a:t>
            </a:r>
            <a:endParaRPr lang="en-US" sz="2200" dirty="0">
              <a:effectLst/>
              <a:ea typeface="Times New Roman" panose="02020603050405020304" pitchFamily="18" charset="0"/>
            </a:endParaRPr>
          </a:p>
          <a:p>
            <a:pPr marL="12065" marR="3175" indent="323215" algn="just">
              <a:spcBef>
                <a:spcPts val="0"/>
              </a:spcBef>
              <a:spcAft>
                <a:spcPts val="0"/>
              </a:spcAft>
            </a:pPr>
            <a:r>
              <a:rPr lang="hr-HR" sz="2200" spc="-10" dirty="0">
                <a:solidFill>
                  <a:srgbClr val="000000"/>
                </a:solidFill>
                <a:effectLst/>
                <a:ea typeface="Times New Roman" panose="02020603050405020304" pitchFamily="18" charset="0"/>
              </a:rPr>
              <a:t>Узроци </a:t>
            </a:r>
            <a:r>
              <a:rPr lang="hr-HR" sz="2200" b="1" spc="-10" dirty="0">
                <a:solidFill>
                  <a:srgbClr val="000000"/>
                </a:solidFill>
                <a:effectLst/>
                <a:ea typeface="Times New Roman" panose="02020603050405020304" pitchFamily="18" charset="0"/>
              </a:rPr>
              <a:t>централних дизосмија</a:t>
            </a:r>
            <a:r>
              <a:rPr lang="hr-HR" sz="2200" spc="-10" dirty="0">
                <a:solidFill>
                  <a:srgbClr val="000000"/>
                </a:solidFill>
                <a:effectLst/>
                <a:ea typeface="Times New Roman" panose="02020603050405020304" pitchFamily="18" charset="0"/>
              </a:rPr>
              <a:t> настају услед различитих обољења ЦНС </a:t>
            </a:r>
            <a:r>
              <a:rPr lang="hr-HR" sz="2200" spc="-5" dirty="0">
                <a:solidFill>
                  <a:srgbClr val="000000"/>
                </a:solidFill>
                <a:effectLst/>
                <a:ea typeface="Times New Roman" panose="02020603050405020304" pitchFamily="18" charset="0"/>
              </a:rPr>
              <a:t>који утичу на олфакторне неуроне или централне олфакторне путеве</a:t>
            </a:r>
            <a:r>
              <a:rPr lang="hr-HR" sz="2200" spc="-10" dirty="0">
                <a:solidFill>
                  <a:srgbClr val="000000"/>
                </a:solidFill>
                <a:effectLst/>
                <a:ea typeface="Times New Roman" panose="02020603050405020304" pitchFamily="18" charset="0"/>
              </a:rPr>
              <a:t> попут: </a:t>
            </a:r>
            <a:r>
              <a:rPr lang="hr-HR" sz="2200" spc="-5" dirty="0">
                <a:solidFill>
                  <a:srgbClr val="000000"/>
                </a:solidFill>
                <a:effectLst/>
                <a:ea typeface="Times New Roman" panose="02020603050405020304" pitchFamily="18" charset="0"/>
              </a:rPr>
              <a:t>тумора, запаљења, траума, васкуларних поремећаја и сл. </a:t>
            </a:r>
            <a:r>
              <a:rPr lang="hr-HR" sz="2200" b="1" spc="-5" dirty="0">
                <a:solidFill>
                  <a:srgbClr val="000000"/>
                </a:solidFill>
                <a:effectLst/>
                <a:ea typeface="Times New Roman" panose="02020603050405020304" pitchFamily="18" charset="0"/>
              </a:rPr>
              <a:t>Периферне дизосимије</a:t>
            </a:r>
            <a:r>
              <a:rPr lang="hr-HR" sz="2200" spc="-5" dirty="0">
                <a:solidFill>
                  <a:srgbClr val="000000"/>
                </a:solidFill>
                <a:effectLst/>
                <a:ea typeface="Times New Roman" panose="02020603050405020304" pitchFamily="18" charset="0"/>
              </a:rPr>
              <a:t> настају код патолошких промена у носној шупљини попут: ринитиса, риносинузитиса, носне полипозе, озене, вирусних инфекција, трауме, тумора, девијације носне преграде и сл. Јављају се и код: тоталне ларингектомије, дефицита витамина А и хроничне интоксикације индустријским или другим отровима.</a:t>
            </a:r>
            <a:endParaRPr lang="en-US" sz="2200" dirty="0">
              <a:effectLst/>
              <a:ea typeface="Times New Roman" panose="02020603050405020304" pitchFamily="18" charset="0"/>
            </a:endParaRPr>
          </a:p>
          <a:p>
            <a:pPr marL="338455" marR="0" algn="just">
              <a:spcBef>
                <a:spcPts val="0"/>
              </a:spcBef>
              <a:spcAft>
                <a:spcPts val="0"/>
              </a:spcAft>
            </a:pPr>
            <a:r>
              <a:rPr lang="sr-Cyrl-RS" sz="2200" spc="-5" dirty="0">
                <a:solidFill>
                  <a:srgbClr val="000000"/>
                </a:solidFill>
                <a:ea typeface="Times New Roman" panose="02020603050405020304" pitchFamily="18" charset="0"/>
              </a:rPr>
              <a:t>Д</a:t>
            </a:r>
            <a:r>
              <a:rPr lang="hr-HR" sz="2200" spc="-5" dirty="0">
                <a:solidFill>
                  <a:srgbClr val="000000"/>
                </a:solidFill>
                <a:effectLst/>
                <a:ea typeface="Times New Roman" panose="02020603050405020304" pitchFamily="18" charset="0"/>
              </a:rPr>
              <a:t>еле и на: квантитативне и квалитативне.</a:t>
            </a:r>
            <a:endParaRPr lang="en-US" sz="2200" dirty="0">
              <a:effectLst/>
              <a:ea typeface="Times New Roman" panose="02020603050405020304" pitchFamily="18" charset="0"/>
            </a:endParaRPr>
          </a:p>
          <a:p>
            <a:pPr marL="8890" marR="3175" indent="328930" algn="just">
              <a:spcBef>
                <a:spcPts val="0"/>
              </a:spcBef>
              <a:spcAft>
                <a:spcPts val="0"/>
              </a:spcAft>
            </a:pPr>
            <a:r>
              <a:rPr lang="sr-Cyrl-RS" sz="2200" b="1" spc="-5" dirty="0">
                <a:solidFill>
                  <a:srgbClr val="000000"/>
                </a:solidFill>
                <a:ea typeface="Times New Roman" panose="02020603050405020304" pitchFamily="18" charset="0"/>
              </a:rPr>
              <a:t>К</a:t>
            </a:r>
            <a:r>
              <a:rPr lang="hr-HR" sz="2200" b="1" spc="-5" dirty="0">
                <a:solidFill>
                  <a:srgbClr val="000000"/>
                </a:solidFill>
                <a:effectLst/>
                <a:ea typeface="Times New Roman" panose="02020603050405020304" pitchFamily="18" charset="0"/>
              </a:rPr>
              <a:t>вантитативне </a:t>
            </a:r>
            <a:r>
              <a:rPr lang="sr-Cyrl-RS" sz="2200" spc="-5" dirty="0">
                <a:solidFill>
                  <a:srgbClr val="000000"/>
                </a:solidFill>
                <a:effectLst/>
                <a:ea typeface="Times New Roman" panose="02020603050405020304" pitchFamily="18" charset="0"/>
              </a:rPr>
              <a:t>су</a:t>
            </a:r>
            <a:r>
              <a:rPr lang="hr-HR" sz="2200" spc="-5" dirty="0">
                <a:solidFill>
                  <a:srgbClr val="000000"/>
                </a:solidFill>
                <a:effectLst/>
                <a:ea typeface="Times New Roman" panose="02020603050405020304" pitchFamily="18" charset="0"/>
              </a:rPr>
              <a:t>:</a:t>
            </a:r>
            <a:r>
              <a:rPr lang="hr-HR" sz="2200" dirty="0">
                <a:solidFill>
                  <a:srgbClr val="000000"/>
                </a:solidFill>
                <a:effectLst/>
                <a:ea typeface="Times New Roman" panose="02020603050405020304" pitchFamily="18" charset="0"/>
              </a:rPr>
              <a:t> </a:t>
            </a:r>
            <a:r>
              <a:rPr lang="hr-HR" sz="2200" b="1" i="1" spc="-5" dirty="0">
                <a:solidFill>
                  <a:srgbClr val="000000"/>
                </a:solidFill>
                <a:effectLst/>
                <a:ea typeface="Times New Roman" panose="02020603050405020304" pitchFamily="18" charset="0"/>
              </a:rPr>
              <a:t>Аносмија</a:t>
            </a:r>
            <a:r>
              <a:rPr lang="hr-HR" sz="2200" spc="-5" dirty="0">
                <a:solidFill>
                  <a:srgbClr val="000000"/>
                </a:solidFill>
                <a:effectLst/>
                <a:ea typeface="Times New Roman" panose="02020603050405020304" pitchFamily="18" charset="0"/>
              </a:rPr>
              <a:t> </a:t>
            </a:r>
            <a:r>
              <a:rPr lang="sr-Cyrl-RS" sz="2200" spc="-5" dirty="0">
                <a:solidFill>
                  <a:srgbClr val="000000"/>
                </a:solidFill>
                <a:effectLst/>
                <a:ea typeface="Times New Roman" panose="02020603050405020304" pitchFamily="18" charset="0"/>
              </a:rPr>
              <a:t>-</a:t>
            </a:r>
            <a:r>
              <a:rPr lang="hr-HR" sz="2200" spc="-5" dirty="0">
                <a:solidFill>
                  <a:srgbClr val="000000"/>
                </a:solidFill>
                <a:effectLst/>
                <a:ea typeface="Times New Roman" panose="02020603050405020304" pitchFamily="18" charset="0"/>
              </a:rPr>
              <a:t> потпун губитак олфакције, </a:t>
            </a:r>
            <a:r>
              <a:rPr lang="hr-HR" sz="2200" b="1" i="1" spc="-5" dirty="0">
                <a:solidFill>
                  <a:srgbClr val="000000"/>
                </a:solidFill>
                <a:effectLst/>
                <a:ea typeface="Times New Roman" panose="02020603050405020304" pitchFamily="18" charset="0"/>
              </a:rPr>
              <a:t>хипосмија</a:t>
            </a:r>
            <a:r>
              <a:rPr lang="hr-HR" sz="2200" spc="-5" dirty="0">
                <a:solidFill>
                  <a:srgbClr val="000000"/>
                </a:solidFill>
                <a:effectLst/>
                <a:ea typeface="Times New Roman" panose="02020603050405020304" pitchFamily="18" charset="0"/>
              </a:rPr>
              <a:t> </a:t>
            </a:r>
            <a:r>
              <a:rPr lang="sr-Cyrl-RS" sz="2200" spc="-5" dirty="0">
                <a:solidFill>
                  <a:srgbClr val="000000"/>
                </a:solidFill>
                <a:effectLst/>
                <a:ea typeface="Times New Roman" panose="02020603050405020304" pitchFamily="18" charset="0"/>
              </a:rPr>
              <a:t>-</a:t>
            </a:r>
            <a:r>
              <a:rPr lang="hr-HR" sz="2200" spc="-5" dirty="0">
                <a:solidFill>
                  <a:srgbClr val="000000"/>
                </a:solidFill>
                <a:effectLst/>
                <a:ea typeface="Times New Roman" panose="02020603050405020304" pitchFamily="18" charset="0"/>
              </a:rPr>
              <a:t> сниже</a:t>
            </a:r>
            <a:r>
              <a:rPr lang="sr-Cyrl-RS" sz="2200" spc="-5" dirty="0">
                <a:solidFill>
                  <a:srgbClr val="000000"/>
                </a:solidFill>
                <a:effectLst/>
                <a:ea typeface="Times New Roman" panose="02020603050405020304" pitchFamily="18" charset="0"/>
              </a:rPr>
              <a:t>ни </a:t>
            </a:r>
            <a:r>
              <a:rPr lang="hr-HR" sz="2200" spc="-5" dirty="0">
                <a:solidFill>
                  <a:srgbClr val="000000"/>
                </a:solidFill>
                <a:effectLst/>
                <a:ea typeface="Times New Roman" panose="02020603050405020304" pitchFamily="18" charset="0"/>
              </a:rPr>
              <a:t>праг олфакције, </a:t>
            </a:r>
            <a:r>
              <a:rPr lang="hr-HR" sz="2200" b="1" i="1" spc="-5" dirty="0">
                <a:solidFill>
                  <a:srgbClr val="000000"/>
                </a:solidFill>
                <a:effectLst/>
                <a:ea typeface="Times New Roman" panose="02020603050405020304" pitchFamily="18" charset="0"/>
              </a:rPr>
              <a:t>хиперосмија</a:t>
            </a:r>
            <a:r>
              <a:rPr lang="hr-HR" sz="2200" spc="-5" dirty="0">
                <a:solidFill>
                  <a:srgbClr val="000000"/>
                </a:solidFill>
                <a:effectLst/>
                <a:ea typeface="Times New Roman" panose="02020603050405020304" pitchFamily="18" charset="0"/>
              </a:rPr>
              <a:t> </a:t>
            </a:r>
            <a:r>
              <a:rPr lang="sr-Cyrl-RS" sz="2200" spc="-5" dirty="0">
                <a:solidFill>
                  <a:srgbClr val="000000"/>
                </a:solidFill>
                <a:effectLst/>
                <a:ea typeface="Times New Roman" panose="02020603050405020304" pitchFamily="18" charset="0"/>
              </a:rPr>
              <a:t>- </a:t>
            </a:r>
            <a:r>
              <a:rPr lang="hr-HR" sz="2200" spc="-5" dirty="0">
                <a:solidFill>
                  <a:srgbClr val="000000"/>
                </a:solidFill>
                <a:effectLst/>
                <a:ea typeface="Times New Roman" panose="02020603050405020304" pitchFamily="18" charset="0"/>
              </a:rPr>
              <a:t>повишен</a:t>
            </a:r>
            <a:r>
              <a:rPr lang="sr-Cyrl-RS" sz="2200" spc="-5" dirty="0">
                <a:solidFill>
                  <a:srgbClr val="000000"/>
                </a:solidFill>
                <a:effectLst/>
                <a:ea typeface="Times New Roman" panose="02020603050405020304" pitchFamily="18" charset="0"/>
              </a:rPr>
              <a:t> </a:t>
            </a:r>
            <a:r>
              <a:rPr lang="hr-HR" sz="2200" spc="-5" dirty="0">
                <a:solidFill>
                  <a:srgbClr val="000000"/>
                </a:solidFill>
                <a:effectLst/>
                <a:ea typeface="Times New Roman" panose="02020603050405020304" pitchFamily="18" charset="0"/>
              </a:rPr>
              <a:t>праг олфакције, </a:t>
            </a:r>
            <a:r>
              <a:rPr lang="hr-HR" sz="2200" b="1" i="1" spc="-5" dirty="0">
                <a:solidFill>
                  <a:srgbClr val="000000"/>
                </a:solidFill>
                <a:effectLst/>
                <a:ea typeface="Times New Roman" panose="02020603050405020304" pitchFamily="18" charset="0"/>
              </a:rPr>
              <a:t>п</a:t>
            </a:r>
            <a:r>
              <a:rPr lang="hr-HR" sz="2200" b="1" i="1" spc="-10" dirty="0">
                <a:solidFill>
                  <a:srgbClr val="000000"/>
                </a:solidFill>
                <a:effectLst/>
                <a:ea typeface="Times New Roman" panose="02020603050405020304" pitchFamily="18" charset="0"/>
              </a:rPr>
              <a:t>ресбиосмија</a:t>
            </a:r>
            <a:r>
              <a:rPr lang="hr-HR" sz="2200" spc="-10" dirty="0">
                <a:solidFill>
                  <a:srgbClr val="000000"/>
                </a:solidFill>
                <a:effectLst/>
                <a:ea typeface="Times New Roman" panose="02020603050405020304" pitchFamily="18" charset="0"/>
              </a:rPr>
              <a:t> </a:t>
            </a:r>
            <a:r>
              <a:rPr lang="sr-Cyrl-RS" sz="2200" spc="-10" dirty="0">
                <a:solidFill>
                  <a:srgbClr val="000000"/>
                </a:solidFill>
                <a:effectLst/>
                <a:ea typeface="Times New Roman" panose="02020603050405020304" pitchFamily="18" charset="0"/>
              </a:rPr>
              <a:t>-</a:t>
            </a:r>
            <a:r>
              <a:rPr lang="hr-HR" sz="2200" spc="-10" dirty="0">
                <a:solidFill>
                  <a:srgbClr val="000000"/>
                </a:solidFill>
                <a:effectLst/>
                <a:ea typeface="Times New Roman" panose="02020603050405020304" pitchFamily="18" charset="0"/>
              </a:rPr>
              <a:t> </a:t>
            </a:r>
            <a:r>
              <a:rPr lang="sr-Cyrl-RS" sz="2200" spc="-10" dirty="0">
                <a:solidFill>
                  <a:srgbClr val="000000"/>
                </a:solidFill>
                <a:effectLst/>
                <a:ea typeface="Times New Roman" panose="02020603050405020304" pitchFamily="18" charset="0"/>
              </a:rPr>
              <a:t>смањење</a:t>
            </a:r>
            <a:r>
              <a:rPr lang="hr-HR" sz="2200" spc="-10" dirty="0">
                <a:solidFill>
                  <a:srgbClr val="000000"/>
                </a:solidFill>
                <a:effectLst/>
                <a:ea typeface="Times New Roman" panose="02020603050405020304" pitchFamily="18" charset="0"/>
              </a:rPr>
              <a:t> прага олфакције настало услед старачких </a:t>
            </a:r>
            <a:r>
              <a:rPr lang="hr-HR" sz="2200" spc="-5" dirty="0">
                <a:solidFill>
                  <a:srgbClr val="000000"/>
                </a:solidFill>
                <a:effectLst/>
                <a:ea typeface="Times New Roman" panose="02020603050405020304" pitchFamily="18" charset="0"/>
              </a:rPr>
              <a:t>дегенеративних промена на свим орган</a:t>
            </a:r>
            <a:r>
              <a:rPr lang="sr-Cyrl-RS" sz="2200" spc="-5" dirty="0">
                <a:solidFill>
                  <a:srgbClr val="000000"/>
                </a:solidFill>
                <a:effectLst/>
                <a:ea typeface="Times New Roman" panose="02020603050405020304" pitchFamily="18" charset="0"/>
              </a:rPr>
              <a:t>има који учествују у</a:t>
            </a:r>
            <a:r>
              <a:rPr lang="hr-HR" sz="2200" spc="-5" dirty="0">
                <a:solidFill>
                  <a:srgbClr val="000000"/>
                </a:solidFill>
                <a:effectLst/>
                <a:ea typeface="Times New Roman" panose="02020603050405020304" pitchFamily="18" charset="0"/>
              </a:rPr>
              <a:t> олфакциј</a:t>
            </a:r>
            <a:r>
              <a:rPr lang="sr-Cyrl-RS" sz="2200" spc="-5" dirty="0">
                <a:solidFill>
                  <a:srgbClr val="000000"/>
                </a:solidFill>
                <a:effectLst/>
                <a:ea typeface="Times New Roman" panose="02020603050405020304" pitchFamily="18" charset="0"/>
              </a:rPr>
              <a:t>и</a:t>
            </a:r>
            <a:r>
              <a:rPr lang="hr-HR" sz="2200" spc="-5" dirty="0">
                <a:solidFill>
                  <a:srgbClr val="000000"/>
                </a:solidFill>
                <a:effectLst/>
                <a:ea typeface="Times New Roman" panose="02020603050405020304" pitchFamily="18" charset="0"/>
              </a:rPr>
              <a:t>.</a:t>
            </a:r>
            <a:endParaRPr lang="en-US" sz="2200" dirty="0">
              <a:effectLst/>
              <a:ea typeface="Times New Roman" panose="02020603050405020304" pitchFamily="18" charset="0"/>
            </a:endParaRPr>
          </a:p>
          <a:p>
            <a:pPr marL="12065" marR="0" indent="326390" algn="just">
              <a:spcBef>
                <a:spcPts val="0"/>
              </a:spcBef>
              <a:spcAft>
                <a:spcPts val="0"/>
              </a:spcAft>
            </a:pPr>
            <a:r>
              <a:rPr lang="sr-Cyrl-RS" sz="2200" b="1" spc="-10" dirty="0">
                <a:solidFill>
                  <a:srgbClr val="000000"/>
                </a:solidFill>
                <a:ea typeface="Times New Roman" panose="02020603050405020304" pitchFamily="18" charset="0"/>
              </a:rPr>
              <a:t>К</a:t>
            </a:r>
            <a:r>
              <a:rPr lang="hr-HR" sz="2200" b="1" spc="-10" dirty="0">
                <a:solidFill>
                  <a:srgbClr val="000000"/>
                </a:solidFill>
                <a:effectLst/>
                <a:ea typeface="Times New Roman" panose="02020603050405020304" pitchFamily="18" charset="0"/>
              </a:rPr>
              <a:t>валитативн</a:t>
            </a:r>
            <a:r>
              <a:rPr lang="sr-Cyrl-RS" sz="2200" b="1" spc="-10" dirty="0">
                <a:solidFill>
                  <a:srgbClr val="000000"/>
                </a:solidFill>
                <a:effectLst/>
                <a:ea typeface="Times New Roman" panose="02020603050405020304" pitchFamily="18" charset="0"/>
              </a:rPr>
              <a:t>е </a:t>
            </a:r>
            <a:r>
              <a:rPr lang="sr-Cyrl-RS" sz="2200" spc="-10" dirty="0">
                <a:solidFill>
                  <a:srgbClr val="000000"/>
                </a:solidFill>
                <a:effectLst/>
                <a:ea typeface="Times New Roman" panose="02020603050405020304" pitchFamily="18" charset="0"/>
              </a:rPr>
              <a:t>су</a:t>
            </a:r>
            <a:r>
              <a:rPr lang="hr-HR" sz="2200" b="1" spc="-10" dirty="0">
                <a:solidFill>
                  <a:srgbClr val="000000"/>
                </a:solidFill>
                <a:effectLst/>
                <a:ea typeface="Times New Roman" panose="02020603050405020304" pitchFamily="18" charset="0"/>
              </a:rPr>
              <a:t> </a:t>
            </a:r>
            <a:r>
              <a:rPr lang="hr-HR" sz="2200" spc="-5" dirty="0">
                <a:solidFill>
                  <a:srgbClr val="000000"/>
                </a:solidFill>
                <a:effectLst/>
                <a:ea typeface="Times New Roman" panose="02020603050405020304" pitchFamily="18" charset="0"/>
              </a:rPr>
              <a:t>:</a:t>
            </a:r>
            <a:r>
              <a:rPr lang="hr-HR" sz="2200" dirty="0">
                <a:solidFill>
                  <a:srgbClr val="000000"/>
                </a:solidFill>
                <a:effectLst/>
                <a:ea typeface="Times New Roman" panose="02020603050405020304" pitchFamily="18" charset="0"/>
              </a:rPr>
              <a:t> </a:t>
            </a:r>
            <a:r>
              <a:rPr lang="hr-HR" sz="2200" b="1" i="1" dirty="0">
                <a:solidFill>
                  <a:srgbClr val="000000"/>
                </a:solidFill>
                <a:effectLst/>
                <a:ea typeface="Times New Roman" panose="02020603050405020304" pitchFamily="18" charset="0"/>
              </a:rPr>
              <a:t>Паросмија</a:t>
            </a:r>
            <a:r>
              <a:rPr lang="hr-HR" sz="2200" dirty="0">
                <a:solidFill>
                  <a:srgbClr val="000000"/>
                </a:solidFill>
                <a:effectLst/>
                <a:ea typeface="Times New Roman" panose="02020603050405020304" pitchFamily="18" charset="0"/>
              </a:rPr>
              <a:t> </a:t>
            </a:r>
            <a:r>
              <a:rPr lang="sr-Cyrl-RS" sz="2200" dirty="0">
                <a:solidFill>
                  <a:srgbClr val="000000"/>
                </a:solidFill>
                <a:effectLst/>
                <a:ea typeface="Times New Roman" panose="02020603050405020304" pitchFamily="18" charset="0"/>
              </a:rPr>
              <a:t>- </a:t>
            </a:r>
            <a:r>
              <a:rPr lang="hr-HR" sz="2200" dirty="0">
                <a:solidFill>
                  <a:srgbClr val="000000"/>
                </a:solidFill>
                <a:effectLst/>
                <a:ea typeface="Times New Roman" panose="02020603050405020304" pitchFamily="18" charset="0"/>
              </a:rPr>
              <a:t>особа осећа мирис који објективно није </a:t>
            </a:r>
            <a:r>
              <a:rPr lang="hr-HR" sz="2200" spc="-5" dirty="0">
                <a:solidFill>
                  <a:srgbClr val="000000"/>
                </a:solidFill>
                <a:effectLst/>
                <a:ea typeface="Times New Roman" panose="02020603050405020304" pitchFamily="18" charset="0"/>
              </a:rPr>
              <a:t>присутан, </a:t>
            </a:r>
            <a:r>
              <a:rPr lang="hr-HR" sz="2200" b="1" i="1" spc="-5" dirty="0">
                <a:solidFill>
                  <a:srgbClr val="000000"/>
                </a:solidFill>
                <a:effectLst/>
                <a:ea typeface="Times New Roman" panose="02020603050405020304" pitchFamily="18" charset="0"/>
              </a:rPr>
              <a:t>какосмија</a:t>
            </a:r>
            <a:r>
              <a:rPr lang="hr-HR" sz="2200" spc="-5" dirty="0">
                <a:solidFill>
                  <a:srgbClr val="000000"/>
                </a:solidFill>
                <a:effectLst/>
                <a:ea typeface="Times New Roman" panose="02020603050405020304" pitchFamily="18" charset="0"/>
              </a:rPr>
              <a:t> </a:t>
            </a:r>
            <a:r>
              <a:rPr lang="sr-Cyrl-RS" sz="2200" spc="-5" dirty="0">
                <a:solidFill>
                  <a:srgbClr val="000000"/>
                </a:solidFill>
                <a:effectLst/>
                <a:ea typeface="Times New Roman" panose="02020603050405020304" pitchFamily="18" charset="0"/>
              </a:rPr>
              <a:t>-</a:t>
            </a:r>
            <a:r>
              <a:rPr lang="hr-HR" sz="2200" spc="-5" dirty="0">
                <a:solidFill>
                  <a:srgbClr val="000000"/>
                </a:solidFill>
                <a:effectLst/>
                <a:ea typeface="Times New Roman" panose="02020603050405020304" pitchFamily="18" charset="0"/>
              </a:rPr>
              <a:t> присуство сталног осећаја непријатног мириса, </a:t>
            </a:r>
            <a:r>
              <a:rPr lang="hr-HR" sz="2200" b="1" i="1" spc="-5" dirty="0">
                <a:solidFill>
                  <a:srgbClr val="000000"/>
                </a:solidFill>
                <a:effectLst/>
                <a:ea typeface="Times New Roman" panose="02020603050405020304" pitchFamily="18" charset="0"/>
              </a:rPr>
              <a:t>мирисне халуцинације</a:t>
            </a:r>
            <a:r>
              <a:rPr lang="hr-HR" sz="2200" spc="-5" dirty="0">
                <a:solidFill>
                  <a:srgbClr val="000000"/>
                </a:solidFill>
                <a:effectLst/>
                <a:ea typeface="Times New Roman" panose="02020603050405020304" pitchFamily="18" charset="0"/>
              </a:rPr>
              <a:t> </a:t>
            </a:r>
            <a:r>
              <a:rPr lang="sr-Cyrl-RS" sz="2200" spc="-5" dirty="0">
                <a:solidFill>
                  <a:srgbClr val="000000"/>
                </a:solidFill>
                <a:effectLst/>
                <a:ea typeface="Times New Roman" panose="02020603050405020304" pitchFamily="18" charset="0"/>
              </a:rPr>
              <a:t>-</a:t>
            </a:r>
            <a:r>
              <a:rPr lang="hr-HR" sz="2200" spc="-5" dirty="0">
                <a:solidFill>
                  <a:srgbClr val="000000"/>
                </a:solidFill>
                <a:effectLst/>
                <a:ea typeface="Times New Roman" panose="02020603050405020304" pitchFamily="18" charset="0"/>
              </a:rPr>
              <a:t> присуство погрешних мирисних сензација.</a:t>
            </a:r>
            <a:endParaRPr lang="en-US" sz="2200" dirty="0">
              <a:effectLst/>
              <a:ea typeface="Times New Roman" panose="02020603050405020304" pitchFamily="18" charset="0"/>
            </a:endParaRPr>
          </a:p>
          <a:p>
            <a:pPr marL="0" marR="27305" indent="323215" algn="just">
              <a:spcBef>
                <a:spcPts val="0"/>
              </a:spcBef>
              <a:spcAft>
                <a:spcPts val="0"/>
              </a:spcAft>
            </a:pPr>
            <a:r>
              <a:rPr lang="hr-HR" sz="2200" b="1" spc="-5" dirty="0">
                <a:solidFill>
                  <a:srgbClr val="000000"/>
                </a:solidFill>
                <a:effectLst/>
                <a:ea typeface="Times New Roman" panose="02020603050405020304" pitchFamily="18" charset="0"/>
              </a:rPr>
              <a:t>Дијагноза</a:t>
            </a:r>
            <a:r>
              <a:rPr lang="sr-Cyrl-RS" sz="2200" b="1" spc="-5" dirty="0">
                <a:solidFill>
                  <a:srgbClr val="000000"/>
                </a:solidFill>
                <a:effectLst/>
                <a:ea typeface="Times New Roman" panose="02020603050405020304" pitchFamily="18" charset="0"/>
              </a:rPr>
              <a:t>:</a:t>
            </a:r>
            <a:r>
              <a:rPr lang="hr-HR" sz="2200" spc="-5" dirty="0">
                <a:solidFill>
                  <a:srgbClr val="000000"/>
                </a:solidFill>
                <a:effectLst/>
                <a:ea typeface="Times New Roman" panose="02020603050405020304" pitchFamily="18" charset="0"/>
              </a:rPr>
              <a:t> </a:t>
            </a:r>
            <a:r>
              <a:rPr lang="hr-HR" sz="2200" spc="-15" dirty="0">
                <a:solidFill>
                  <a:srgbClr val="000000"/>
                </a:solidFill>
                <a:effectLst/>
                <a:ea typeface="Times New Roman" panose="02020603050405020304" pitchFamily="18" charset="0"/>
              </a:rPr>
              <a:t>анамнез</a:t>
            </a:r>
            <a:r>
              <a:rPr lang="sr-Cyrl-RS" sz="2200" spc="-15" dirty="0">
                <a:solidFill>
                  <a:srgbClr val="000000"/>
                </a:solidFill>
                <a:effectLst/>
                <a:ea typeface="Times New Roman" panose="02020603050405020304" pitchFamily="18" charset="0"/>
              </a:rPr>
              <a:t>а</a:t>
            </a:r>
            <a:r>
              <a:rPr lang="hr-HR" sz="2200" spc="-15" dirty="0">
                <a:solidFill>
                  <a:srgbClr val="000000"/>
                </a:solidFill>
                <a:effectLst/>
                <a:ea typeface="Times New Roman" panose="02020603050405020304" pitchFamily="18" charset="0"/>
              </a:rPr>
              <a:t>, клинички преглед</a:t>
            </a:r>
            <a:r>
              <a:rPr lang="sr-Cyrl-RS" sz="2200" spc="-15" dirty="0">
                <a:solidFill>
                  <a:srgbClr val="000000"/>
                </a:solidFill>
                <a:effectLst/>
                <a:ea typeface="Times New Roman" panose="02020603050405020304" pitchFamily="18" charset="0"/>
              </a:rPr>
              <a:t>, </a:t>
            </a:r>
            <a:r>
              <a:rPr lang="sr-Cyrl-RS" sz="2200" spc="-10" dirty="0">
                <a:solidFill>
                  <a:srgbClr val="000000"/>
                </a:solidFill>
                <a:ea typeface="Times New Roman" panose="02020603050405020304" pitchFamily="18" charset="0"/>
              </a:rPr>
              <a:t>р</a:t>
            </a:r>
            <a:r>
              <a:rPr lang="hr-HR" sz="2200" spc="-10" dirty="0">
                <a:solidFill>
                  <a:srgbClr val="000000"/>
                </a:solidFill>
                <a:effectLst/>
                <a:ea typeface="Times New Roman" panose="02020603050405020304" pitchFamily="18" charset="0"/>
              </a:rPr>
              <a:t>иноманометриј</a:t>
            </a:r>
            <a:r>
              <a:rPr lang="sr-Cyrl-RS" sz="2200" spc="-10" dirty="0">
                <a:solidFill>
                  <a:srgbClr val="000000"/>
                </a:solidFill>
                <a:effectLst/>
                <a:ea typeface="Times New Roman" panose="02020603050405020304" pitchFamily="18" charset="0"/>
              </a:rPr>
              <a:t>а</a:t>
            </a:r>
            <a:r>
              <a:rPr lang="hr-HR" sz="2200" spc="-10" dirty="0">
                <a:solidFill>
                  <a:srgbClr val="000000"/>
                </a:solidFill>
                <a:effectLst/>
                <a:ea typeface="Times New Roman" panose="02020603050405020304" pitchFamily="18" charset="0"/>
              </a:rPr>
              <a:t>, олфактометриј</a:t>
            </a:r>
            <a:r>
              <a:rPr lang="sr-Cyrl-RS" sz="2200" spc="-10" dirty="0">
                <a:solidFill>
                  <a:srgbClr val="000000"/>
                </a:solidFill>
                <a:effectLst/>
                <a:ea typeface="Times New Roman" panose="02020603050405020304" pitchFamily="18" charset="0"/>
              </a:rPr>
              <a:t>а</a:t>
            </a:r>
            <a:r>
              <a:rPr lang="hr-HR" sz="2200" spc="-10" dirty="0">
                <a:solidFill>
                  <a:srgbClr val="000000"/>
                </a:solidFill>
                <a:effectLst/>
                <a:ea typeface="Times New Roman" panose="02020603050405020304" pitchFamily="18" charset="0"/>
              </a:rPr>
              <a:t> (углавном субјективном)</a:t>
            </a:r>
            <a:r>
              <a:rPr lang="sr-Cyrl-RS" sz="2200" spc="-10" dirty="0">
                <a:solidFill>
                  <a:srgbClr val="000000"/>
                </a:solidFill>
                <a:effectLst/>
                <a:ea typeface="Times New Roman" panose="02020603050405020304" pitchFamily="18" charset="0"/>
              </a:rPr>
              <a:t>, </a:t>
            </a:r>
            <a:r>
              <a:rPr lang="hr-HR" sz="2200" spc="-15" dirty="0">
                <a:solidFill>
                  <a:srgbClr val="000000"/>
                </a:solidFill>
                <a:effectLst/>
                <a:ea typeface="Times New Roman" panose="02020603050405020304" pitchFamily="18" charset="0"/>
              </a:rPr>
              <a:t>ЦТ и/или </a:t>
            </a:r>
            <a:r>
              <a:rPr lang="en-US" sz="2200" spc="-15" dirty="0">
                <a:solidFill>
                  <a:srgbClr val="000000"/>
                </a:solidFill>
                <a:effectLst/>
                <a:ea typeface="Times New Roman" panose="02020603050405020304" pitchFamily="18" charset="0"/>
              </a:rPr>
              <a:t>МР. </a:t>
            </a:r>
            <a:r>
              <a:rPr lang="hr-HR" sz="2200" spc="-15" dirty="0">
                <a:solidFill>
                  <a:srgbClr val="000000"/>
                </a:solidFill>
                <a:effectLst/>
                <a:ea typeface="Times New Roman" panose="02020603050405020304" pitchFamily="18" charset="0"/>
              </a:rPr>
              <a:t>Уз све ово </a:t>
            </a:r>
            <a:r>
              <a:rPr lang="hr-HR" sz="2200" spc="-5" dirty="0">
                <a:solidFill>
                  <a:srgbClr val="000000"/>
                </a:solidFill>
                <a:effectLst/>
                <a:ea typeface="Times New Roman" panose="02020603050405020304" pitchFamily="18" charset="0"/>
              </a:rPr>
              <a:t>неопходна је и комплетна неуролошка обрада оболелог.</a:t>
            </a:r>
            <a:endParaRPr lang="en-US" sz="2200" dirty="0">
              <a:effectLst/>
              <a:ea typeface="Times New Roman" panose="02020603050405020304" pitchFamily="18" charset="0"/>
            </a:endParaRPr>
          </a:p>
          <a:p>
            <a:pPr marL="3175" marR="27305" indent="320040" algn="just">
              <a:spcBef>
                <a:spcPts val="0"/>
              </a:spcBef>
              <a:spcAft>
                <a:spcPts val="0"/>
              </a:spcAft>
            </a:pPr>
            <a:r>
              <a:rPr lang="hr-HR" sz="2200" b="1" spc="-15" dirty="0">
                <a:solidFill>
                  <a:srgbClr val="000000"/>
                </a:solidFill>
                <a:effectLst/>
                <a:ea typeface="Times New Roman" panose="02020603050405020304" pitchFamily="18" charset="0"/>
              </a:rPr>
              <a:t>Терапија</a:t>
            </a:r>
            <a:r>
              <a:rPr lang="hr-HR" sz="2200" spc="-15" dirty="0">
                <a:solidFill>
                  <a:srgbClr val="000000"/>
                </a:solidFill>
                <a:effectLst/>
                <a:ea typeface="Times New Roman" panose="02020603050405020304" pitchFamily="18" charset="0"/>
              </a:rPr>
              <a:t> превасходно зависи од етиологије болести. Најважније је одстранити узрок </a:t>
            </a:r>
            <a:r>
              <a:rPr lang="hr-HR" sz="2200" spc="-5" dirty="0">
                <a:solidFill>
                  <a:srgbClr val="000000"/>
                </a:solidFill>
                <a:effectLst/>
                <a:ea typeface="Times New Roman" panose="02020603050405020304" pitchFamily="18" charset="0"/>
              </a:rPr>
              <a:t>настанка болести. Ординирају се и витамини А и Б групе.</a:t>
            </a:r>
            <a:endParaRPr lang="en-US" sz="22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21163073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96908"/>
          </a:xfrm>
        </p:spPr>
        <p:txBody>
          <a:bodyPr/>
          <a:lstStyle/>
          <a:p>
            <a:r>
              <a:rPr lang="x-none" dirty="0">
                <a:solidFill>
                  <a:srgbClr val="6600CC"/>
                </a:solidFill>
              </a:rPr>
              <a:t>Антрохоанални полип</a:t>
            </a:r>
            <a:endParaRPr lang="en-US" dirty="0">
              <a:solidFill>
                <a:srgbClr val="6600CC"/>
              </a:solidFill>
            </a:endParaRPr>
          </a:p>
        </p:txBody>
      </p:sp>
      <p:graphicFrame>
        <p:nvGraphicFramePr>
          <p:cNvPr id="14338" name="Object 3"/>
          <p:cNvGraphicFramePr>
            <a:graphicFrameLocks noGrp="1" noChangeAspect="1"/>
          </p:cNvGraphicFramePr>
          <p:nvPr>
            <p:ph sz="quarter" idx="1"/>
          </p:nvPr>
        </p:nvGraphicFramePr>
        <p:xfrm>
          <a:off x="3024167" y="1500175"/>
          <a:ext cx="5514975" cy="4048125"/>
        </p:xfrm>
        <a:graphic>
          <a:graphicData uri="http://schemas.openxmlformats.org/presentationml/2006/ole">
            <mc:AlternateContent xmlns:mc="http://schemas.openxmlformats.org/markup-compatibility/2006">
              <mc:Choice xmlns:v="urn:schemas-microsoft-com:vml" Requires="v">
                <p:oleObj name="Photo Editor Photo" r:id="rId2" imgW="5514286" imgH="4048690" progId="">
                  <p:embed/>
                </p:oleObj>
              </mc:Choice>
              <mc:Fallback>
                <p:oleObj name="Photo Editor Photo" r:id="rId2" imgW="5514286" imgH="4048690"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67" y="1500175"/>
                        <a:ext cx="5514975" cy="4048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48737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solidFill>
                  <a:srgbClr val="6600CC"/>
                </a:solidFill>
              </a:rPr>
              <a:t>Антрохоанални полип – КТ </a:t>
            </a:r>
            <a:endParaRPr lang="en-US" dirty="0">
              <a:solidFill>
                <a:srgbClr val="6600CC"/>
              </a:solidFill>
            </a:endParaRPr>
          </a:p>
        </p:txBody>
      </p:sp>
      <p:pic>
        <p:nvPicPr>
          <p:cNvPr id="4" name="Content Placeholder 3"/>
          <p:cNvPicPr>
            <a:picLocks noGrp="1"/>
          </p:cNvPicPr>
          <p:nvPr>
            <p:ph sz="quarter" idx="1"/>
          </p:nvPr>
        </p:nvPicPr>
        <p:blipFill>
          <a:blip r:embed="rId2"/>
          <a:srcRect/>
          <a:stretch>
            <a:fillRect/>
          </a:stretch>
        </p:blipFill>
        <p:spPr>
          <a:xfrm>
            <a:off x="1809720" y="1928803"/>
            <a:ext cx="4000528" cy="2786081"/>
          </a:xfrm>
          <a:ln>
            <a:solidFill>
              <a:srgbClr val="6600CC"/>
            </a:solidFill>
          </a:ln>
        </p:spPr>
      </p:pic>
      <p:pic>
        <p:nvPicPr>
          <p:cNvPr id="5" name="Picture 4"/>
          <p:cNvPicPr>
            <a:picLocks noChangeAspect="1" noChangeArrowheads="1"/>
          </p:cNvPicPr>
          <p:nvPr/>
        </p:nvPicPr>
        <p:blipFill>
          <a:blip r:embed="rId3"/>
          <a:srcRect b="4073"/>
          <a:stretch>
            <a:fillRect/>
          </a:stretch>
        </p:blipFill>
        <p:spPr bwMode="auto">
          <a:xfrm>
            <a:off x="5953125" y="1928802"/>
            <a:ext cx="4105805" cy="2786082"/>
          </a:xfrm>
          <a:prstGeom prst="rect">
            <a:avLst/>
          </a:prstGeom>
          <a:noFill/>
          <a:ln w="9525">
            <a:solidFill>
              <a:srgbClr val="6600CC"/>
            </a:solidFill>
            <a:miter lim="800000"/>
            <a:headEnd/>
            <a:tailEnd/>
          </a:ln>
        </p:spPr>
      </p:pic>
    </p:spTree>
    <p:extLst>
      <p:ext uri="{BB962C8B-B14F-4D97-AF65-F5344CB8AC3E}">
        <p14:creationId xmlns:p14="http://schemas.microsoft.com/office/powerpoint/2010/main" val="37039264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BDF131-A0CF-0A01-0767-004007FA887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5422" y="1445328"/>
            <a:ext cx="4357456" cy="3576745"/>
          </a:xfrm>
          <a:prstGeom prst="rect">
            <a:avLst/>
          </a:prstGeom>
          <a:noFill/>
          <a:ln>
            <a:noFill/>
          </a:ln>
        </p:spPr>
      </p:pic>
      <p:pic>
        <p:nvPicPr>
          <p:cNvPr id="3" name="Picture 2">
            <a:extLst>
              <a:ext uri="{FF2B5EF4-FFF2-40B4-BE49-F238E27FC236}">
                <a16:creationId xmlns:a16="http://schemas.microsoft.com/office/drawing/2014/main" id="{65080D61-86B3-9E05-CF34-545F5EE325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24764" y="1477431"/>
            <a:ext cx="5601233" cy="3560693"/>
          </a:xfrm>
          <a:prstGeom prst="rect">
            <a:avLst/>
          </a:prstGeom>
          <a:noFill/>
          <a:ln>
            <a:noFill/>
          </a:ln>
        </p:spPr>
      </p:pic>
    </p:spTree>
    <p:extLst>
      <p:ext uri="{BB962C8B-B14F-4D97-AF65-F5344CB8AC3E}">
        <p14:creationId xmlns:p14="http://schemas.microsoft.com/office/powerpoint/2010/main" val="1465395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68EC7-77D3-2677-3EC7-E55A3784FEA9}"/>
              </a:ext>
            </a:extLst>
          </p:cNvPr>
          <p:cNvSpPr>
            <a:spLocks noGrp="1"/>
          </p:cNvSpPr>
          <p:nvPr>
            <p:ph type="title"/>
          </p:nvPr>
        </p:nvSpPr>
        <p:spPr>
          <a:xfrm>
            <a:off x="838200" y="365126"/>
            <a:ext cx="10515600" cy="1010914"/>
          </a:xfrm>
        </p:spPr>
        <p:txBody>
          <a:bodyPr/>
          <a:lstStyle/>
          <a:p>
            <a:r>
              <a:rPr lang="sr-Cyrl-RS" dirty="0"/>
              <a:t>Цисте максиларних синуса</a:t>
            </a:r>
            <a:endParaRPr lang="en-US" dirty="0"/>
          </a:p>
        </p:txBody>
      </p:sp>
      <p:sp>
        <p:nvSpPr>
          <p:cNvPr id="3" name="Content Placeholder 2">
            <a:extLst>
              <a:ext uri="{FF2B5EF4-FFF2-40B4-BE49-F238E27FC236}">
                <a16:creationId xmlns:a16="http://schemas.microsoft.com/office/drawing/2014/main" id="{C5C9B794-DFBF-096D-7720-8F4C196EC014}"/>
              </a:ext>
            </a:extLst>
          </p:cNvPr>
          <p:cNvSpPr>
            <a:spLocks noGrp="1"/>
          </p:cNvSpPr>
          <p:nvPr>
            <p:ph idx="1"/>
          </p:nvPr>
        </p:nvSpPr>
        <p:spPr>
          <a:xfrm>
            <a:off x="838200" y="1568173"/>
            <a:ext cx="10515600" cy="4667250"/>
          </a:xfrm>
        </p:spPr>
        <p:txBody>
          <a:bodyPr>
            <a:normAutofit fontScale="92500"/>
          </a:bodyPr>
          <a:lstStyle/>
          <a:p>
            <a:r>
              <a:rPr lang="sr-Cyrl-RS" sz="2400" spc="5" dirty="0">
                <a:solidFill>
                  <a:srgbClr val="000000"/>
                </a:solidFill>
                <a:ea typeface="Times New Roman" panose="02020603050405020304" pitchFamily="18" charset="0"/>
              </a:rPr>
              <a:t>С</a:t>
            </a:r>
            <a:r>
              <a:rPr lang="hr-HR" sz="2400" spc="5" dirty="0">
                <a:solidFill>
                  <a:srgbClr val="000000"/>
                </a:solidFill>
                <a:effectLst/>
                <a:ea typeface="Times New Roman" panose="02020603050405020304" pitchFamily="18" charset="0"/>
              </a:rPr>
              <a:t>олитарне формације лоптастог облика које се налазе унутар максиларног синуса са  </a:t>
            </a:r>
            <a:r>
              <a:rPr lang="hr-HR" sz="2400" spc="-5" dirty="0">
                <a:solidFill>
                  <a:srgbClr val="000000"/>
                </a:solidFill>
                <a:effectLst/>
                <a:ea typeface="Times New Roman" panose="02020603050405020304" pitchFamily="18" charset="0"/>
              </a:rPr>
              <a:t>исходиштем најчешће на латералном делу пода максиларног синуса. </a:t>
            </a:r>
            <a:endParaRPr lang="sr-Cyrl-RS" sz="2400" spc="-5" dirty="0">
              <a:solidFill>
                <a:srgbClr val="000000"/>
              </a:solidFill>
              <a:effectLst/>
              <a:ea typeface="Times New Roman" panose="02020603050405020304" pitchFamily="18" charset="0"/>
            </a:endParaRPr>
          </a:p>
          <a:p>
            <a:r>
              <a:rPr lang="hr-HR" sz="2400" spc="-5" dirty="0">
                <a:solidFill>
                  <a:srgbClr val="000000"/>
                </a:solidFill>
                <a:effectLst/>
                <a:ea typeface="Times New Roman" panose="02020603050405020304" pitchFamily="18" charset="0"/>
              </a:rPr>
              <a:t>У суштини представљају </a:t>
            </a:r>
            <a:r>
              <a:rPr lang="hr-HR" sz="2400" spc="5" dirty="0">
                <a:solidFill>
                  <a:srgbClr val="000000"/>
                </a:solidFill>
                <a:effectLst/>
                <a:ea typeface="Times New Roman" panose="02020603050405020304" pitchFamily="18" charset="0"/>
              </a:rPr>
              <a:t>ретенционе цисте чији се настанак везује за хронични риносинузитис. </a:t>
            </a:r>
            <a:endParaRPr lang="sr-Cyrl-RS" sz="2400" spc="5" dirty="0">
              <a:ea typeface="Times New Roman" panose="02020603050405020304" pitchFamily="18" charset="0"/>
            </a:endParaRPr>
          </a:p>
          <a:p>
            <a:r>
              <a:rPr lang="sr-Cyrl-RS" sz="2400" b="1" spc="5" dirty="0">
                <a:solidFill>
                  <a:srgbClr val="000000"/>
                </a:solidFill>
                <a:effectLst/>
                <a:ea typeface="Times New Roman" panose="02020603050405020304" pitchFamily="18" charset="0"/>
              </a:rPr>
              <a:t>Клиничка слика</a:t>
            </a:r>
            <a:r>
              <a:rPr lang="sr-Cyrl-RS" sz="2400" spc="5" dirty="0">
                <a:solidFill>
                  <a:srgbClr val="000000"/>
                </a:solidFill>
                <a:effectLst/>
                <a:ea typeface="Times New Roman" panose="02020603050405020304" pitchFamily="18" charset="0"/>
              </a:rPr>
              <a:t>: дуго су </a:t>
            </a:r>
            <a:r>
              <a:rPr lang="hr-HR" sz="2400" dirty="0">
                <a:solidFill>
                  <a:srgbClr val="000000"/>
                </a:solidFill>
                <a:effectLst/>
                <a:ea typeface="Times New Roman" panose="02020603050405020304" pitchFamily="18" charset="0"/>
              </a:rPr>
              <a:t>асимптоматске и најчешће се </a:t>
            </a:r>
            <a:r>
              <a:rPr lang="hr-HR" sz="2400" spc="-15" dirty="0">
                <a:solidFill>
                  <a:srgbClr val="000000"/>
                </a:solidFill>
                <a:effectLst/>
                <a:ea typeface="Times New Roman" panose="02020603050405020304" pitchFamily="18" charset="0"/>
              </a:rPr>
              <a:t>откривају случајно, постају симптоматске тек уколико се инфицирају. Тада се јављају симптоми налик риносинузитису. </a:t>
            </a:r>
            <a:endParaRPr lang="sr-Cyrl-RS" sz="2400" spc="-15" dirty="0">
              <a:solidFill>
                <a:srgbClr val="000000"/>
              </a:solidFill>
              <a:effectLst/>
              <a:ea typeface="Times New Roman" panose="02020603050405020304" pitchFamily="18" charset="0"/>
            </a:endParaRPr>
          </a:p>
          <a:p>
            <a:r>
              <a:rPr lang="hr-HR" sz="2400" b="1" spc="-10" dirty="0">
                <a:solidFill>
                  <a:srgbClr val="000000"/>
                </a:solidFill>
                <a:effectLst/>
                <a:ea typeface="Times New Roman" panose="02020603050405020304" pitchFamily="18" charset="0"/>
              </a:rPr>
              <a:t>Дијагностика</a:t>
            </a:r>
            <a:r>
              <a:rPr lang="hr-HR" sz="2400" spc="-10" dirty="0">
                <a:solidFill>
                  <a:srgbClr val="000000"/>
                </a:solidFill>
                <a:effectLst/>
                <a:ea typeface="Times New Roman" panose="02020603050405020304" pitchFamily="18" charset="0"/>
              </a:rPr>
              <a:t> се заснива на анамнези, клиничком прегледу и превасходно радиолошким претрагама (рендгенографији и ЦТ-у), где се</a:t>
            </a:r>
            <a:r>
              <a:rPr lang="hr-HR" sz="2400" spc="-5" dirty="0">
                <a:solidFill>
                  <a:srgbClr val="000000"/>
                </a:solidFill>
                <a:effectLst/>
                <a:ea typeface="Times New Roman" panose="02020603050405020304" pitchFamily="18" charset="0"/>
              </a:rPr>
              <a:t> јасно уочава полукружна сенка </a:t>
            </a:r>
            <a:r>
              <a:rPr lang="hr-HR" sz="2400" spc="65" dirty="0">
                <a:solidFill>
                  <a:srgbClr val="000000"/>
                </a:solidFill>
                <a:effectLst/>
                <a:ea typeface="Times New Roman" panose="02020603050405020304" pitchFamily="18" charset="0"/>
              </a:rPr>
              <a:t>која испуњава део максиларног </a:t>
            </a:r>
            <a:r>
              <a:rPr lang="hr-HR" sz="2400" spc="-20" dirty="0">
                <a:solidFill>
                  <a:srgbClr val="000000"/>
                </a:solidFill>
                <a:effectLst/>
                <a:ea typeface="Times New Roman" panose="02020603050405020304" pitchFamily="18" charset="0"/>
              </a:rPr>
              <a:t>синуса </a:t>
            </a:r>
            <a:endParaRPr lang="sr-Cyrl-RS" sz="2400" spc="-20" dirty="0">
              <a:solidFill>
                <a:srgbClr val="000000"/>
              </a:solidFill>
              <a:effectLst/>
              <a:ea typeface="Times New Roman" panose="02020603050405020304" pitchFamily="18" charset="0"/>
            </a:endParaRPr>
          </a:p>
          <a:p>
            <a:r>
              <a:rPr lang="hr-HR" sz="2400" b="1" spc="20" dirty="0">
                <a:solidFill>
                  <a:srgbClr val="000000"/>
                </a:solidFill>
                <a:effectLst/>
                <a:ea typeface="Times New Roman" panose="02020603050405020304" pitchFamily="18" charset="0"/>
              </a:rPr>
              <a:t>Третман</a:t>
            </a:r>
            <a:r>
              <a:rPr lang="hr-HR" sz="2400" spc="20" dirty="0">
                <a:solidFill>
                  <a:srgbClr val="000000"/>
                </a:solidFill>
                <a:effectLst/>
                <a:ea typeface="Times New Roman" panose="02020603050405020304" pitchFamily="18" charset="0"/>
              </a:rPr>
              <a:t> је искључиво хируршки</a:t>
            </a:r>
            <a:r>
              <a:rPr lang="hr-HR" sz="2400" spc="10" dirty="0">
                <a:solidFill>
                  <a:srgbClr val="000000"/>
                </a:solidFill>
                <a:effectLst/>
                <a:ea typeface="Times New Roman" panose="02020603050405020304" pitchFamily="18" charset="0"/>
              </a:rPr>
              <a:t>. </a:t>
            </a:r>
            <a:r>
              <a:rPr lang="hr-HR" sz="2400" spc="20" dirty="0">
                <a:solidFill>
                  <a:srgbClr val="000000"/>
                </a:solidFill>
                <a:effectLst/>
                <a:ea typeface="Times New Roman" panose="02020603050405020304" pitchFamily="18" charset="0"/>
              </a:rPr>
              <a:t>Лече се симптоматске цисте. </a:t>
            </a:r>
            <a:r>
              <a:rPr lang="hr-HR" sz="2400" spc="10" dirty="0">
                <a:solidFill>
                  <a:srgbClr val="000000"/>
                </a:solidFill>
                <a:effectLst/>
                <a:ea typeface="Times New Roman" panose="02020603050405020304" pitchFamily="18" charset="0"/>
              </a:rPr>
              <a:t>Хируршка метода избора је функционална ендоскопска синусна хирургија (ФЕСС). Цисте нису склоне рецидивима.</a:t>
            </a:r>
            <a:endParaRPr lang="en-US" sz="24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23573357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58AC19-A12B-62C6-F805-7CDB21F2456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69330" y="1043741"/>
            <a:ext cx="5279226" cy="4504803"/>
          </a:xfrm>
          <a:prstGeom prst="rect">
            <a:avLst/>
          </a:prstGeom>
          <a:noFill/>
          <a:ln>
            <a:noFill/>
          </a:ln>
        </p:spPr>
      </p:pic>
    </p:spTree>
    <p:extLst>
      <p:ext uri="{BB962C8B-B14F-4D97-AF65-F5344CB8AC3E}">
        <p14:creationId xmlns:p14="http://schemas.microsoft.com/office/powerpoint/2010/main" val="36488557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6A948-E3DC-CA78-2A88-C86F4E6E054B}"/>
              </a:ext>
            </a:extLst>
          </p:cNvPr>
          <p:cNvSpPr>
            <a:spLocks noGrp="1"/>
          </p:cNvSpPr>
          <p:nvPr>
            <p:ph type="title"/>
          </p:nvPr>
        </p:nvSpPr>
        <p:spPr>
          <a:xfrm>
            <a:off x="838200" y="365126"/>
            <a:ext cx="10515600" cy="948770"/>
          </a:xfrm>
        </p:spPr>
        <p:txBody>
          <a:bodyPr/>
          <a:lstStyle/>
          <a:p>
            <a:r>
              <a:rPr lang="sr-Cyrl-RS" dirty="0"/>
              <a:t>Мукокеле</a:t>
            </a:r>
            <a:endParaRPr lang="en-US" dirty="0"/>
          </a:p>
        </p:txBody>
      </p:sp>
      <p:sp>
        <p:nvSpPr>
          <p:cNvPr id="3" name="Content Placeholder 2">
            <a:extLst>
              <a:ext uri="{FF2B5EF4-FFF2-40B4-BE49-F238E27FC236}">
                <a16:creationId xmlns:a16="http://schemas.microsoft.com/office/drawing/2014/main" id="{A8EC4012-4C69-98B9-5E6E-78A5EBF4DD1C}"/>
              </a:ext>
            </a:extLst>
          </p:cNvPr>
          <p:cNvSpPr>
            <a:spLocks noGrp="1"/>
          </p:cNvSpPr>
          <p:nvPr>
            <p:ph idx="1"/>
          </p:nvPr>
        </p:nvSpPr>
        <p:spPr>
          <a:xfrm>
            <a:off x="838200" y="1506028"/>
            <a:ext cx="10515600" cy="4986845"/>
          </a:xfrm>
        </p:spPr>
        <p:txBody>
          <a:bodyPr>
            <a:normAutofit/>
          </a:bodyPr>
          <a:lstStyle/>
          <a:p>
            <a:pPr marL="0" marR="0" indent="342900" algn="just">
              <a:spcBef>
                <a:spcPts val="0"/>
              </a:spcBef>
              <a:spcAft>
                <a:spcPts val="0"/>
              </a:spcAft>
            </a:pPr>
            <a:r>
              <a:rPr lang="hr-HR" sz="2000" b="1" spc="-5" dirty="0">
                <a:solidFill>
                  <a:srgbClr val="000000"/>
                </a:solidFill>
                <a:effectLst/>
                <a:latin typeface="Times New Roman" panose="02020603050405020304" pitchFamily="18" charset="0"/>
                <a:ea typeface="Times New Roman" panose="02020603050405020304" pitchFamily="18" charset="0"/>
              </a:rPr>
              <a:t>Мукокеле</a:t>
            </a:r>
            <a:r>
              <a:rPr lang="hr-HR" sz="2000" spc="-5" dirty="0">
                <a:solidFill>
                  <a:srgbClr val="000000"/>
                </a:solidFill>
                <a:effectLst/>
                <a:latin typeface="Times New Roman" panose="02020603050405020304" pitchFamily="18" charset="0"/>
                <a:ea typeface="Times New Roman" panose="02020603050405020304" pitchFamily="18" charset="0"/>
              </a:rPr>
              <a:t> су цистичне формације са</a:t>
            </a:r>
            <a:r>
              <a:rPr lang="hr-HR" sz="2000" spc="-10" dirty="0">
                <a:solidFill>
                  <a:srgbClr val="000000"/>
                </a:solidFill>
                <a:effectLst/>
                <a:latin typeface="Times New Roman" panose="02020603050405020304" pitchFamily="18" charset="0"/>
                <a:ea typeface="Times New Roman" panose="02020603050405020304" pitchFamily="18" charset="0"/>
              </a:rPr>
              <a:t> најчешћом локализацијом у чеоном синусу</a:t>
            </a:r>
            <a:r>
              <a:rPr lang="sr-Cyrl-RS" sz="2000" spc="-10" dirty="0">
                <a:solidFill>
                  <a:srgbClr val="000000"/>
                </a:solidFill>
                <a:effectLst/>
                <a:latin typeface="Times New Roman" panose="02020603050405020304" pitchFamily="18" charset="0"/>
                <a:ea typeface="Times New Roman" panose="02020603050405020304" pitchFamily="18" charset="0"/>
              </a:rPr>
              <a:t>,</a:t>
            </a:r>
            <a:r>
              <a:rPr lang="hr-HR" sz="2000" spc="-10" dirty="0">
                <a:solidFill>
                  <a:srgbClr val="000000"/>
                </a:solidFill>
                <a:effectLst/>
                <a:latin typeface="Times New Roman" panose="02020603050405020304" pitchFamily="18" charset="0"/>
                <a:ea typeface="Times New Roman" panose="02020603050405020304" pitchFamily="18" charset="0"/>
              </a:rPr>
              <a:t> ређе у предњим етмоидним ћелијама, а врло ретко у задњим етмоидним ћелијама, сфеноидном синусу</a:t>
            </a:r>
            <a:r>
              <a:rPr lang="hr-HR" sz="2000" spc="-5" dirty="0">
                <a:solidFill>
                  <a:srgbClr val="000000"/>
                </a:solidFill>
                <a:effectLst/>
                <a:latin typeface="Times New Roman" panose="02020603050405020304" pitchFamily="18" charset="0"/>
                <a:ea typeface="Times New Roman" panose="02020603050405020304" pitchFamily="18" charset="0"/>
              </a:rPr>
              <a:t> и максиларним синусима. Испуњене су бистрим, жућкастим секретом</a:t>
            </a:r>
            <a:r>
              <a:rPr lang="sr-Cyrl-RS" sz="2000" spc="-5" dirty="0">
                <a:solidFill>
                  <a:srgbClr val="000000"/>
                </a:solidFill>
                <a:effectLst/>
                <a:latin typeface="Times New Roman" panose="02020603050405020304" pitchFamily="18" charset="0"/>
                <a:ea typeface="Times New Roman" panose="02020603050405020304" pitchFamily="18" charset="0"/>
              </a:rPr>
              <a:t>.</a:t>
            </a:r>
          </a:p>
          <a:p>
            <a:pPr marL="0" marR="0" indent="342900" algn="just">
              <a:spcBef>
                <a:spcPts val="0"/>
              </a:spcBef>
              <a:spcAft>
                <a:spcPts val="0"/>
              </a:spcAft>
            </a:pPr>
            <a:r>
              <a:rPr lang="hr-HR" sz="2000" b="1" spc="-5" dirty="0">
                <a:solidFill>
                  <a:srgbClr val="000000"/>
                </a:solidFill>
                <a:effectLst/>
                <a:latin typeface="Times New Roman" panose="02020603050405020304" pitchFamily="18" charset="0"/>
                <a:ea typeface="Times New Roman" panose="02020603050405020304" pitchFamily="18" charset="0"/>
              </a:rPr>
              <a:t>Етиологија</a:t>
            </a:r>
            <a:r>
              <a:rPr lang="hr-HR" sz="2000" spc="-5" dirty="0">
                <a:solidFill>
                  <a:srgbClr val="000000"/>
                </a:solidFill>
                <a:effectLst/>
                <a:latin typeface="Times New Roman" panose="02020603050405020304" pitchFamily="18" charset="0"/>
                <a:ea typeface="Times New Roman" panose="02020603050405020304" pitchFamily="18" charset="0"/>
              </a:rPr>
              <a:t> настанка мукокела је нејасна. </a:t>
            </a:r>
            <a:r>
              <a:rPr lang="sr-Cyrl-RS" sz="2000" spc="-5" dirty="0">
                <a:solidFill>
                  <a:srgbClr val="000000"/>
                </a:solidFill>
                <a:effectLst/>
                <a:latin typeface="Times New Roman" panose="02020603050405020304" pitchFamily="18" charset="0"/>
                <a:ea typeface="Times New Roman" panose="02020603050405020304" pitchFamily="18" charset="0"/>
              </a:rPr>
              <a:t>Ј</a:t>
            </a:r>
            <a:r>
              <a:rPr lang="hr-HR" sz="2000" spc="-5" dirty="0">
                <a:solidFill>
                  <a:srgbClr val="000000"/>
                </a:solidFill>
                <a:effectLst/>
                <a:latin typeface="Times New Roman" panose="02020603050405020304" pitchFamily="18" charset="0"/>
                <a:ea typeface="Times New Roman" panose="02020603050405020304" pitchFamily="18" charset="0"/>
              </a:rPr>
              <a:t>едни сматрају да су ембрионалног порекла, други да настају дегенеративним променама једне од серомукозних жлезда слузнице синуса, док је већина аутора на становишту да су мукокеле последица затварања изводних канала синуса услед повреде, запаљења, малформација или тумора. </a:t>
            </a:r>
            <a:endParaRPr lang="sr-Cyrl-RS" sz="2000" spc="-5" dirty="0">
              <a:solidFill>
                <a:srgbClr val="000000"/>
              </a:solidFill>
              <a:effectLst/>
              <a:latin typeface="Times New Roman" panose="02020603050405020304" pitchFamily="18" charset="0"/>
              <a:ea typeface="Times New Roman" panose="02020603050405020304" pitchFamily="18" charset="0"/>
            </a:endParaRPr>
          </a:p>
          <a:p>
            <a:pPr marL="0" marR="0" indent="342900" algn="just">
              <a:spcBef>
                <a:spcPts val="0"/>
              </a:spcBef>
              <a:spcAft>
                <a:spcPts val="0"/>
              </a:spcAft>
            </a:pPr>
            <a:r>
              <a:rPr lang="hr-HR" sz="2000" b="1" spc="-5" dirty="0">
                <a:solidFill>
                  <a:srgbClr val="000000"/>
                </a:solidFill>
                <a:effectLst/>
                <a:latin typeface="Times New Roman" panose="02020603050405020304" pitchFamily="18" charset="0"/>
                <a:ea typeface="Times New Roman" panose="02020603050405020304" pitchFamily="18" charset="0"/>
              </a:rPr>
              <a:t>Клиничка слика</a:t>
            </a:r>
            <a:r>
              <a:rPr lang="sr-Cyrl-RS" sz="2000" b="1" spc="-5" dirty="0">
                <a:solidFill>
                  <a:srgbClr val="000000"/>
                </a:solidFill>
                <a:latin typeface="Times New Roman" panose="02020603050405020304" pitchFamily="18" charset="0"/>
                <a:ea typeface="Times New Roman" panose="02020603050405020304" pitchFamily="18" charset="0"/>
              </a:rPr>
              <a:t>: </a:t>
            </a:r>
            <a:r>
              <a:rPr lang="sr-Cyrl-RS" sz="2000" spc="-5" dirty="0">
                <a:solidFill>
                  <a:srgbClr val="000000"/>
                </a:solidFill>
                <a:latin typeface="Times New Roman" panose="02020603050405020304" pitchFamily="18" charset="0"/>
                <a:ea typeface="Times New Roman" panose="02020603050405020304" pitchFamily="18" charset="0"/>
              </a:rPr>
              <a:t>М</a:t>
            </a:r>
            <a:r>
              <a:rPr lang="hr-HR" sz="2000" spc="-5" dirty="0">
                <a:solidFill>
                  <a:srgbClr val="000000"/>
                </a:solidFill>
                <a:latin typeface="Times New Roman" panose="02020603050405020304" pitchFamily="18" charset="0"/>
                <a:ea typeface="Times New Roman" panose="02020603050405020304" pitchFamily="18" charset="0"/>
              </a:rPr>
              <a:t>але мукокеле било које локализације су асимптоматске. Својим </a:t>
            </a:r>
            <a:r>
              <a:rPr lang="hr-HR" sz="2000" spc="-5" dirty="0">
                <a:solidFill>
                  <a:srgbClr val="000000"/>
                </a:solidFill>
                <a:effectLst/>
                <a:latin typeface="Times New Roman" panose="02020603050405020304" pitchFamily="18" charset="0"/>
                <a:ea typeface="Times New Roman" panose="02020603050405020304" pitchFamily="18" charset="0"/>
              </a:rPr>
              <a:t>растом врше притисак на околну кост коју истањују</a:t>
            </a:r>
            <a:r>
              <a:rPr lang="sr-Cyrl-RS" sz="2000" spc="-5" dirty="0">
                <a:solidFill>
                  <a:srgbClr val="000000"/>
                </a:solidFill>
                <a:effectLst/>
                <a:latin typeface="Times New Roman" panose="02020603050405020304" pitchFamily="18" charset="0"/>
                <a:ea typeface="Times New Roman" panose="02020603050405020304" pitchFamily="18" charset="0"/>
              </a:rPr>
              <a:t>,</a:t>
            </a:r>
            <a:r>
              <a:rPr lang="hr-HR" sz="2000" spc="-5" dirty="0">
                <a:solidFill>
                  <a:srgbClr val="000000"/>
                </a:solidFill>
                <a:effectLst/>
                <a:latin typeface="Times New Roman" panose="02020603050405020304" pitchFamily="18" charset="0"/>
                <a:ea typeface="Times New Roman" panose="02020603050405020304" pitchFamily="18" charset="0"/>
              </a:rPr>
              <a:t> а понекад и потпуно ресорбују</a:t>
            </a:r>
            <a:r>
              <a:rPr lang="sr-Cyrl-RS" sz="2000" spc="-5" dirty="0">
                <a:solidFill>
                  <a:srgbClr val="000000"/>
                </a:solidFill>
                <a:effectLst/>
                <a:latin typeface="Times New Roman" panose="02020603050405020304" pitchFamily="18" charset="0"/>
                <a:ea typeface="Times New Roman" panose="02020603050405020304" pitchFamily="18" charset="0"/>
              </a:rPr>
              <a:t>,</a:t>
            </a:r>
            <a:r>
              <a:rPr lang="hr-HR" sz="2000" spc="-5" dirty="0">
                <a:solidFill>
                  <a:srgbClr val="000000"/>
                </a:solidFill>
                <a:effectLst/>
                <a:latin typeface="Times New Roman" panose="02020603050405020304" pitchFamily="18" charset="0"/>
                <a:ea typeface="Times New Roman" panose="02020603050405020304" pitchFamily="18" charset="0"/>
              </a:rPr>
              <a:t> ширећи се тако на околне структуре. Када екстериоризирају постају симптоматске</a:t>
            </a:r>
            <a:r>
              <a:rPr lang="sr-Cyrl-RS" sz="2000" spc="-5" dirty="0">
                <a:solidFill>
                  <a:srgbClr val="000000"/>
                </a:solidFill>
                <a:latin typeface="Times New Roman" panose="02020603050405020304" pitchFamily="18" charset="0"/>
                <a:ea typeface="Times New Roman" panose="02020603050405020304" pitchFamily="18" charset="0"/>
              </a:rPr>
              <a:t>, фронталне дају</a:t>
            </a:r>
            <a:r>
              <a:rPr lang="sr-Cyrl-RS" sz="2000" spc="-5" dirty="0">
                <a:solidFill>
                  <a:srgbClr val="000000"/>
                </a:solidFill>
                <a:effectLst/>
                <a:latin typeface="Times New Roman" panose="02020603050405020304" pitchFamily="18" charset="0"/>
                <a:ea typeface="Times New Roman" panose="02020603050405020304" pitchFamily="18" charset="0"/>
              </a:rPr>
              <a:t> </a:t>
            </a:r>
            <a:r>
              <a:rPr lang="hr-HR" sz="2000" spc="-5" dirty="0">
                <a:solidFill>
                  <a:srgbClr val="000000"/>
                </a:solidFill>
                <a:effectLst/>
                <a:latin typeface="Times New Roman" panose="02020603050405020304" pitchFamily="18" charset="0"/>
                <a:ea typeface="Times New Roman" panose="02020603050405020304" pitchFamily="18" charset="0"/>
              </a:rPr>
              <a:t>избочење на челу</a:t>
            </a:r>
            <a:r>
              <a:rPr lang="sr-Cyrl-RS" sz="2000" spc="-5" dirty="0">
                <a:solidFill>
                  <a:srgbClr val="000000"/>
                </a:solidFill>
                <a:effectLst/>
                <a:latin typeface="Times New Roman" panose="02020603050405020304" pitchFamily="18" charset="0"/>
                <a:ea typeface="Times New Roman" panose="02020603050405020304" pitchFamily="18" charset="0"/>
              </a:rPr>
              <a:t>, могу да </a:t>
            </a:r>
            <a:r>
              <a:rPr lang="hr-HR" sz="2000" spc="-5" dirty="0">
                <a:solidFill>
                  <a:srgbClr val="000000"/>
                </a:solidFill>
                <a:effectLst/>
                <a:latin typeface="Times New Roman" panose="02020603050405020304" pitchFamily="18" charset="0"/>
                <a:ea typeface="Times New Roman" panose="02020603050405020304" pitchFamily="18" charset="0"/>
              </a:rPr>
              <a:t>померају булбус ока ка напред, доле и латерално</a:t>
            </a:r>
            <a:r>
              <a:rPr lang="sr-Cyrl-RS" sz="2000" spc="-5" dirty="0">
                <a:solidFill>
                  <a:srgbClr val="000000"/>
                </a:solidFill>
                <a:effectLst/>
                <a:latin typeface="Times New Roman" panose="02020603050405020304" pitchFamily="18" charset="0"/>
                <a:ea typeface="Times New Roman" panose="02020603050405020304" pitchFamily="18" charset="0"/>
              </a:rPr>
              <a:t>,</a:t>
            </a:r>
            <a:r>
              <a:rPr lang="hr-HR" sz="2000" spc="-5" dirty="0">
                <a:solidFill>
                  <a:srgbClr val="000000"/>
                </a:solidFill>
                <a:effectLst/>
                <a:latin typeface="Times New Roman" panose="02020603050405020304" pitchFamily="18" charset="0"/>
                <a:ea typeface="Times New Roman" panose="02020603050405020304" pitchFamily="18" charset="0"/>
              </a:rPr>
              <a:t> </a:t>
            </a:r>
            <a:r>
              <a:rPr lang="sr-Cyrl-RS" sz="2000" spc="-5" dirty="0">
                <a:solidFill>
                  <a:srgbClr val="000000"/>
                </a:solidFill>
                <a:effectLst/>
                <a:latin typeface="Times New Roman" panose="02020603050405020304" pitchFamily="18" charset="0"/>
                <a:ea typeface="Times New Roman" panose="02020603050405020304" pitchFamily="18" charset="0"/>
              </a:rPr>
              <a:t>ј</a:t>
            </a:r>
            <a:r>
              <a:rPr lang="hr-HR" sz="2000" spc="-5" dirty="0">
                <a:solidFill>
                  <a:srgbClr val="000000"/>
                </a:solidFill>
                <a:effectLst/>
                <a:latin typeface="Times New Roman" panose="02020603050405020304" pitchFamily="18" charset="0"/>
                <a:ea typeface="Times New Roman" panose="02020603050405020304" pitchFamily="18" charset="0"/>
              </a:rPr>
              <a:t>авља се егзофталмус, диплопија и епифора. Покретљивот булбуса је очувана. </a:t>
            </a:r>
            <a:endParaRPr lang="sr-Cyrl-RS" sz="2000" spc="-5" dirty="0">
              <a:solidFill>
                <a:srgbClr val="000000"/>
              </a:solidFill>
              <a:effectLst/>
              <a:latin typeface="Times New Roman" panose="02020603050405020304" pitchFamily="18" charset="0"/>
              <a:ea typeface="Times New Roman" panose="02020603050405020304" pitchFamily="18" charset="0"/>
            </a:endParaRPr>
          </a:p>
          <a:p>
            <a:pPr marL="0" marR="0" indent="342900" algn="just">
              <a:spcBef>
                <a:spcPts val="0"/>
              </a:spcBef>
              <a:spcAft>
                <a:spcPts val="0"/>
              </a:spcAft>
            </a:pPr>
            <a:r>
              <a:rPr lang="en-US" sz="2000" b="1" dirty="0" err="1">
                <a:solidFill>
                  <a:srgbClr val="000000"/>
                </a:solidFill>
                <a:effectLst/>
                <a:latin typeface="Times New Roman" panose="02020603050405020304" pitchFamily="18" charset="0"/>
                <a:ea typeface="Calibri" panose="020F0502020204030204" pitchFamily="34" charset="0"/>
              </a:rPr>
              <a:t>Дијагноза</a:t>
            </a:r>
            <a:r>
              <a:rPr lang="sr-Cyrl-RS" sz="2000" b="1" dirty="0">
                <a:solidFill>
                  <a:srgbClr val="000000"/>
                </a:solidFill>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анамнез</a:t>
            </a:r>
            <a:r>
              <a:rPr lang="sr-Cyrl-RS" sz="2000" dirty="0">
                <a:solidFill>
                  <a:srgbClr val="000000"/>
                </a:solidFill>
                <a:effectLst/>
                <a:latin typeface="Times New Roman" panose="02020603050405020304" pitchFamily="18" charset="0"/>
                <a:ea typeface="Calibri" panose="020F0502020204030204" pitchFamily="34" charset="0"/>
              </a:rPr>
              <a:t>а</a:t>
            </a:r>
            <a:r>
              <a:rPr lang="en-US" sz="2000" dirty="0">
                <a:solidFill>
                  <a:srgbClr val="000000"/>
                </a:solidFill>
                <a:effectLst/>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клиничк</a:t>
            </a:r>
            <a:r>
              <a:rPr lang="sr-Cyrl-RS" sz="2000" dirty="0">
                <a:solidFill>
                  <a:srgbClr val="000000"/>
                </a:solidFill>
                <a:effectLst/>
                <a:latin typeface="Times New Roman" panose="02020603050405020304" pitchFamily="18" charset="0"/>
                <a:ea typeface="Calibri" panose="020F0502020204030204" pitchFamily="34" charset="0"/>
              </a:rPr>
              <a:t>и</a:t>
            </a:r>
            <a:r>
              <a:rPr lang="en-US" sz="2000" dirty="0">
                <a:solidFill>
                  <a:srgbClr val="000000"/>
                </a:solidFill>
                <a:effectLst/>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преглед</a:t>
            </a:r>
            <a:r>
              <a:rPr lang="en-US" sz="2000" dirty="0">
                <a:solidFill>
                  <a:srgbClr val="000000"/>
                </a:solidFill>
                <a:effectLst/>
                <a:latin typeface="Times New Roman" panose="02020603050405020304" pitchFamily="18" charset="0"/>
                <a:ea typeface="Calibri" panose="020F0502020204030204" pitchFamily="34" charset="0"/>
              </a:rPr>
              <a:t> и </a:t>
            </a:r>
            <a:r>
              <a:rPr lang="en-US" sz="2000" dirty="0" err="1">
                <a:solidFill>
                  <a:srgbClr val="000000"/>
                </a:solidFill>
                <a:effectLst/>
                <a:latin typeface="Times New Roman" panose="02020603050405020304" pitchFamily="18" charset="0"/>
                <a:ea typeface="Calibri" panose="020F0502020204030204" pitchFamily="34" charset="0"/>
              </a:rPr>
              <a:t>радиолошк</a:t>
            </a:r>
            <a:r>
              <a:rPr lang="sr-Cyrl-RS" sz="2000" dirty="0">
                <a:solidFill>
                  <a:srgbClr val="000000"/>
                </a:solidFill>
                <a:effectLst/>
                <a:latin typeface="Times New Roman" panose="02020603050405020304" pitchFamily="18" charset="0"/>
                <a:ea typeface="Calibri" panose="020F0502020204030204" pitchFamily="34" charset="0"/>
              </a:rPr>
              <a:t>а</a:t>
            </a:r>
            <a:r>
              <a:rPr lang="en-US" sz="2000" dirty="0">
                <a:solidFill>
                  <a:srgbClr val="000000"/>
                </a:solidFill>
                <a:effectLst/>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испитивања</a:t>
            </a:r>
            <a:r>
              <a:rPr lang="sr-Cyrl-RS" sz="2000" dirty="0">
                <a:solidFill>
                  <a:srgbClr val="000000"/>
                </a:solidFill>
                <a:effectLst/>
                <a:latin typeface="Times New Roman" panose="02020603050405020304" pitchFamily="18" charset="0"/>
                <a:ea typeface="Calibri" panose="020F0502020204030204" pitchFamily="34" charset="0"/>
              </a:rPr>
              <a:t> (ЦТ је метода избора)</a:t>
            </a:r>
            <a:r>
              <a:rPr lang="en-US" sz="2000" dirty="0">
                <a:solidFill>
                  <a:srgbClr val="000000"/>
                </a:solidFill>
                <a:effectLst/>
                <a:latin typeface="Times New Roman" panose="02020603050405020304" pitchFamily="18" charset="0"/>
                <a:ea typeface="Calibri" panose="020F0502020204030204" pitchFamily="34" charset="0"/>
              </a:rPr>
              <a:t>. </a:t>
            </a:r>
            <a:r>
              <a:rPr lang="hr-HR" sz="2000" spc="-5" dirty="0">
                <a:solidFill>
                  <a:srgbClr val="000000"/>
                </a:solidFill>
                <a:effectLst/>
                <a:latin typeface="Times New Roman" panose="02020603050405020304" pitchFamily="18" charset="0"/>
                <a:ea typeface="Times New Roman" panose="02020603050405020304" pitchFamily="18" charset="0"/>
              </a:rPr>
              <a:t>Палпацијом се добија </a:t>
            </a:r>
            <a:r>
              <a:rPr lang="hr-HR" sz="2000" i="1" spc="-5" dirty="0">
                <a:solidFill>
                  <a:srgbClr val="000000"/>
                </a:solidFill>
                <a:effectLst/>
                <a:latin typeface="Times New Roman" panose="02020603050405020304" pitchFamily="18" charset="0"/>
                <a:ea typeface="Times New Roman" panose="02020603050405020304" pitchFamily="18" charset="0"/>
              </a:rPr>
              <a:t>феномен пергамент папира </a:t>
            </a:r>
            <a:r>
              <a:rPr lang="sr-Cyrl-RS" sz="2000" spc="-5" dirty="0">
                <a:solidFill>
                  <a:srgbClr val="000000"/>
                </a:solidFill>
                <a:effectLst/>
                <a:latin typeface="Times New Roman" panose="02020603050405020304" pitchFamily="18" charset="0"/>
                <a:ea typeface="Times New Roman" panose="02020603050405020304" pitchFamily="18" charset="0"/>
              </a:rPr>
              <a:t>- </a:t>
            </a:r>
            <a:r>
              <a:rPr lang="hr-HR" sz="2000" spc="-5" dirty="0">
                <a:solidFill>
                  <a:srgbClr val="000000"/>
                </a:solidFill>
                <a:effectLst/>
                <a:latin typeface="Times New Roman" panose="02020603050405020304" pitchFamily="18" charset="0"/>
                <a:ea typeface="Times New Roman" panose="02020603050405020304" pitchFamily="18" charset="0"/>
              </a:rPr>
              <a:t>долази до појаве крепитациј</a:t>
            </a:r>
            <a:r>
              <a:rPr lang="sr-Cyrl-RS" sz="2000" spc="-5" dirty="0">
                <a:solidFill>
                  <a:srgbClr val="000000"/>
                </a:solidFill>
                <a:effectLst/>
                <a:latin typeface="Times New Roman" panose="02020603050405020304" pitchFamily="18" charset="0"/>
                <a:ea typeface="Times New Roman" panose="02020603050405020304" pitchFamily="18" charset="0"/>
              </a:rPr>
              <a:t>а као кад </a:t>
            </a:r>
            <a:r>
              <a:rPr lang="hr-HR" sz="2000" spc="-5" dirty="0">
                <a:solidFill>
                  <a:srgbClr val="000000"/>
                </a:solidFill>
                <a:effectLst/>
                <a:latin typeface="Times New Roman" panose="02020603050405020304" pitchFamily="18" charset="0"/>
                <a:ea typeface="Times New Roman" panose="02020603050405020304" pitchFamily="18" charset="0"/>
              </a:rPr>
              <a:t>се таре пергамент. Уколико је коштани зид потпуно ресорбован јавља</a:t>
            </a:r>
            <a:r>
              <a:rPr lang="sr-Cyrl-RS" sz="2000" spc="-5" dirty="0">
                <a:solidFill>
                  <a:srgbClr val="000000"/>
                </a:solidFill>
                <a:effectLst/>
                <a:latin typeface="Times New Roman" panose="02020603050405020304" pitchFamily="18" charset="0"/>
                <a:ea typeface="Times New Roman" panose="02020603050405020304" pitchFamily="18" charset="0"/>
              </a:rPr>
              <a:t> се</a:t>
            </a:r>
            <a:r>
              <a:rPr lang="hr-HR" sz="2000" spc="-5" dirty="0">
                <a:solidFill>
                  <a:srgbClr val="000000"/>
                </a:solidFill>
                <a:effectLst/>
                <a:latin typeface="Times New Roman" panose="02020603050405020304" pitchFamily="18" charset="0"/>
                <a:ea typeface="Times New Roman" panose="02020603050405020304" pitchFamily="18" charset="0"/>
              </a:rPr>
              <a:t> </a:t>
            </a:r>
            <a:r>
              <a:rPr lang="hr-HR" sz="2000" i="1" spc="-5" dirty="0">
                <a:solidFill>
                  <a:srgbClr val="000000"/>
                </a:solidFill>
                <a:effectLst/>
                <a:latin typeface="Times New Roman" panose="02020603050405020304" pitchFamily="18" charset="0"/>
                <a:ea typeface="Times New Roman" panose="02020603050405020304" pitchFamily="18" charset="0"/>
              </a:rPr>
              <a:t>феномен флуктуације</a:t>
            </a:r>
            <a:r>
              <a:rPr lang="hr-HR" sz="2000" spc="-5" dirty="0">
                <a:solidFill>
                  <a:srgbClr val="000000"/>
                </a:solidFill>
                <a:effectLst/>
                <a:latin typeface="Times New Roman" panose="02020603050405020304" pitchFamily="18" charset="0"/>
                <a:ea typeface="Times New Roman" panose="02020603050405020304" pitchFamily="18" charset="0"/>
              </a:rPr>
              <a:t>. </a:t>
            </a:r>
            <a:endParaRPr lang="sr-Cyrl-RS" sz="2000" spc="-5" dirty="0">
              <a:solidFill>
                <a:srgbClr val="000000"/>
              </a:solidFill>
              <a:effectLst/>
              <a:latin typeface="Times New Roman" panose="02020603050405020304" pitchFamily="18" charset="0"/>
              <a:ea typeface="Times New Roman" panose="02020603050405020304" pitchFamily="18" charset="0"/>
            </a:endParaRPr>
          </a:p>
          <a:p>
            <a:pPr marL="0" indent="342900" algn="just">
              <a:spcBef>
                <a:spcPts val="0"/>
              </a:spcBef>
            </a:pPr>
            <a:r>
              <a:rPr lang="en-US" sz="2000" b="1" dirty="0" err="1">
                <a:solidFill>
                  <a:srgbClr val="000000"/>
                </a:solidFill>
                <a:effectLst/>
                <a:latin typeface="Times New Roman" panose="02020603050405020304" pitchFamily="18" charset="0"/>
                <a:ea typeface="Calibri" panose="020F0502020204030204" pitchFamily="34" charset="0"/>
              </a:rPr>
              <a:t>Терапија</a:t>
            </a:r>
            <a:r>
              <a:rPr lang="en-US" sz="2000" dirty="0">
                <a:solidFill>
                  <a:srgbClr val="000000"/>
                </a:solidFill>
                <a:effectLst/>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је</a:t>
            </a:r>
            <a:r>
              <a:rPr lang="en-US" sz="2000" dirty="0">
                <a:solidFill>
                  <a:srgbClr val="000000"/>
                </a:solidFill>
                <a:effectLst/>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искључиво</a:t>
            </a:r>
            <a:r>
              <a:rPr lang="en-US" sz="2000" dirty="0">
                <a:solidFill>
                  <a:srgbClr val="000000"/>
                </a:solidFill>
                <a:effectLst/>
                <a:latin typeface="Times New Roman" panose="02020603050405020304" pitchFamily="18" charset="0"/>
                <a:ea typeface="Calibri" panose="020F0502020204030204" pitchFamily="34" charset="0"/>
              </a:rPr>
              <a:t> </a:t>
            </a:r>
            <a:r>
              <a:rPr lang="en-US" sz="2000" dirty="0" err="1">
                <a:solidFill>
                  <a:srgbClr val="000000"/>
                </a:solidFill>
                <a:effectLst/>
                <a:latin typeface="Times New Roman" panose="02020603050405020304" pitchFamily="18" charset="0"/>
                <a:ea typeface="Calibri" panose="020F0502020204030204" pitchFamily="34" charset="0"/>
              </a:rPr>
              <a:t>хируршка</a:t>
            </a:r>
            <a:r>
              <a:rPr lang="en-US" sz="2000" dirty="0">
                <a:solidFill>
                  <a:srgbClr val="000000"/>
                </a:solidFill>
                <a:effectLst/>
                <a:latin typeface="Times New Roman" panose="02020603050405020304" pitchFamily="18" charset="0"/>
                <a:ea typeface="Calibri" panose="020F0502020204030204" pitchFamily="34" charset="0"/>
              </a:rPr>
              <a:t>. </a:t>
            </a:r>
            <a:endParaRPr lang="en-US" sz="2000" dirty="0"/>
          </a:p>
        </p:txBody>
      </p:sp>
    </p:spTree>
    <p:extLst>
      <p:ext uri="{BB962C8B-B14F-4D97-AF65-F5344CB8AC3E}">
        <p14:creationId xmlns:p14="http://schemas.microsoft.com/office/powerpoint/2010/main" val="35254445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4AD391-C15D-CF9D-AB83-961E97C5723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18695" y="1262954"/>
            <a:ext cx="4390256" cy="4016138"/>
          </a:xfrm>
          <a:prstGeom prst="rect">
            <a:avLst/>
          </a:prstGeom>
          <a:noFill/>
          <a:ln>
            <a:noFill/>
          </a:ln>
        </p:spPr>
      </p:pic>
      <p:pic>
        <p:nvPicPr>
          <p:cNvPr id="5" name="Picture 4">
            <a:extLst>
              <a:ext uri="{FF2B5EF4-FFF2-40B4-BE49-F238E27FC236}">
                <a16:creationId xmlns:a16="http://schemas.microsoft.com/office/drawing/2014/main" id="{37583278-8360-2BAB-9DFC-A7771B0A87F3}"/>
              </a:ext>
            </a:extLst>
          </p:cNvPr>
          <p:cNvPicPr>
            <a:picLocks noChangeAspect="1"/>
          </p:cNvPicPr>
          <p:nvPr/>
        </p:nvPicPr>
        <p:blipFill rotWithShape="1">
          <a:blip r:embed="rId3">
            <a:extLst>
              <a:ext uri="{28A0092B-C50C-407E-A947-70E740481C1C}">
                <a14:useLocalDpi xmlns:a14="http://schemas.microsoft.com/office/drawing/2010/main" val="0"/>
              </a:ext>
            </a:extLst>
          </a:blip>
          <a:srcRect l="24575" t="22295" r="24636" b="19734"/>
          <a:stretch/>
        </p:blipFill>
        <p:spPr>
          <a:xfrm>
            <a:off x="6560598" y="1262954"/>
            <a:ext cx="4012707" cy="4070237"/>
          </a:xfrm>
          <a:prstGeom prst="rect">
            <a:avLst/>
          </a:prstGeom>
        </p:spPr>
      </p:pic>
    </p:spTree>
    <p:extLst>
      <p:ext uri="{BB962C8B-B14F-4D97-AF65-F5344CB8AC3E}">
        <p14:creationId xmlns:p14="http://schemas.microsoft.com/office/powerpoint/2010/main" val="1846347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9F90-8BA0-5867-8EAE-DA0B2A94886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616" t="23357" r="7572"/>
          <a:stretch/>
        </p:blipFill>
        <p:spPr>
          <a:xfrm rot="16200000" flipH="1">
            <a:off x="5070329" y="1783658"/>
            <a:ext cx="5342026" cy="3290684"/>
          </a:xfrm>
          <a:prstGeom prst="rect">
            <a:avLst/>
          </a:prstGeom>
        </p:spPr>
      </p:pic>
      <p:pic>
        <p:nvPicPr>
          <p:cNvPr id="4" name="Picture 3">
            <a:extLst>
              <a:ext uri="{FF2B5EF4-FFF2-40B4-BE49-F238E27FC236}">
                <a16:creationId xmlns:a16="http://schemas.microsoft.com/office/drawing/2014/main" id="{F16F0AF4-347E-9416-041F-3C9C451088BE}"/>
              </a:ext>
            </a:extLst>
          </p:cNvPr>
          <p:cNvPicPr>
            <a:picLocks noChangeAspect="1"/>
          </p:cNvPicPr>
          <p:nvPr/>
        </p:nvPicPr>
        <p:blipFill rotWithShape="1">
          <a:blip r:embed="rId3">
            <a:extLst>
              <a:ext uri="{28A0092B-C50C-407E-A947-70E740481C1C}">
                <a14:useLocalDpi xmlns:a14="http://schemas.microsoft.com/office/drawing/2010/main" val="0"/>
              </a:ext>
            </a:extLst>
          </a:blip>
          <a:srcRect r="38938"/>
          <a:stretch/>
        </p:blipFill>
        <p:spPr bwMode="auto">
          <a:xfrm>
            <a:off x="1867244" y="757986"/>
            <a:ext cx="3290682" cy="5342027"/>
          </a:xfrm>
          <a:prstGeom prst="rect">
            <a:avLst/>
          </a:prstGeom>
          <a:noFill/>
          <a:ln>
            <a:noFill/>
          </a:ln>
        </p:spPr>
      </p:pic>
      <p:sp>
        <p:nvSpPr>
          <p:cNvPr id="5" name="Rectangle 4">
            <a:extLst>
              <a:ext uri="{FF2B5EF4-FFF2-40B4-BE49-F238E27FC236}">
                <a16:creationId xmlns:a16="http://schemas.microsoft.com/office/drawing/2014/main" id="{0032AFCC-586E-5CC5-F1F5-CB430DEAE036}"/>
              </a:ext>
            </a:extLst>
          </p:cNvPr>
          <p:cNvSpPr/>
          <p:nvPr/>
        </p:nvSpPr>
        <p:spPr>
          <a:xfrm>
            <a:off x="7284142" y="3428999"/>
            <a:ext cx="750149" cy="46163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01910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1B4EA-7C3A-6773-58B8-76912F945376}"/>
              </a:ext>
            </a:extLst>
          </p:cNvPr>
          <p:cNvSpPr>
            <a:spLocks noGrp="1"/>
          </p:cNvSpPr>
          <p:nvPr>
            <p:ph type="title"/>
          </p:nvPr>
        </p:nvSpPr>
        <p:spPr>
          <a:xfrm>
            <a:off x="838200" y="365125"/>
            <a:ext cx="10515600" cy="1028669"/>
          </a:xfrm>
        </p:spPr>
        <p:txBody>
          <a:bodyPr/>
          <a:lstStyle/>
          <a:p>
            <a:r>
              <a:rPr lang="sr-Cyrl-RS" dirty="0"/>
              <a:t>Пиокеле</a:t>
            </a:r>
            <a:endParaRPr lang="en-US" dirty="0"/>
          </a:p>
        </p:txBody>
      </p:sp>
      <p:sp>
        <p:nvSpPr>
          <p:cNvPr id="3" name="Content Placeholder 2">
            <a:extLst>
              <a:ext uri="{FF2B5EF4-FFF2-40B4-BE49-F238E27FC236}">
                <a16:creationId xmlns:a16="http://schemas.microsoft.com/office/drawing/2014/main" id="{8727E016-F0B4-96EC-C4BD-1FDFA075D5F1}"/>
              </a:ext>
            </a:extLst>
          </p:cNvPr>
          <p:cNvSpPr>
            <a:spLocks noGrp="1"/>
          </p:cNvSpPr>
          <p:nvPr>
            <p:ph idx="1"/>
          </p:nvPr>
        </p:nvSpPr>
        <p:spPr>
          <a:xfrm>
            <a:off x="838200" y="1550417"/>
            <a:ext cx="10515600" cy="4667250"/>
          </a:xfrm>
        </p:spPr>
        <p:txBody>
          <a:bodyPr>
            <a:normAutofit/>
          </a:bodyPr>
          <a:lstStyle/>
          <a:p>
            <a:r>
              <a:rPr lang="sr-Cyrl-RS" sz="2400" spc="-10" dirty="0">
                <a:solidFill>
                  <a:srgbClr val="000000"/>
                </a:solidFill>
                <a:effectLst/>
                <a:latin typeface="Times New Roman" panose="02020603050405020304" pitchFamily="18" charset="0"/>
                <a:ea typeface="Times New Roman" panose="02020603050405020304" pitchFamily="18" charset="0"/>
              </a:rPr>
              <a:t>Настају </a:t>
            </a:r>
            <a:r>
              <a:rPr lang="hr-HR" sz="2400" spc="-10" dirty="0">
                <a:solidFill>
                  <a:srgbClr val="000000"/>
                </a:solidFill>
                <a:effectLst/>
                <a:latin typeface="Times New Roman" panose="02020603050405020304" pitchFamily="18" charset="0"/>
                <a:ea typeface="Times New Roman" panose="02020603050405020304" pitchFamily="18" charset="0"/>
              </a:rPr>
              <a:t>инфекцијом мукокела те су испуњене гнојним садржајем. </a:t>
            </a:r>
            <a:endParaRPr lang="sr-Cyrl-RS" sz="2400" spc="-10" dirty="0">
              <a:solidFill>
                <a:srgbClr val="000000"/>
              </a:solidFill>
              <a:effectLst/>
              <a:latin typeface="Times New Roman" panose="02020603050405020304" pitchFamily="18" charset="0"/>
              <a:ea typeface="Times New Roman" panose="02020603050405020304" pitchFamily="18" charset="0"/>
            </a:endParaRPr>
          </a:p>
          <a:p>
            <a:r>
              <a:rPr lang="hr-HR" sz="2400" spc="-10" dirty="0">
                <a:solidFill>
                  <a:srgbClr val="000000"/>
                </a:solidFill>
                <a:effectLst/>
                <a:latin typeface="Times New Roman" panose="02020603050405020304" pitchFamily="18" charset="0"/>
                <a:ea typeface="Times New Roman" panose="02020603050405020304" pitchFamily="18" charset="0"/>
              </a:rPr>
              <a:t>Поред симптома који карктеришу мукокеле</a:t>
            </a:r>
            <a:r>
              <a:rPr lang="sr-Cyrl-RS" sz="2400" spc="-10" dirty="0">
                <a:solidFill>
                  <a:srgbClr val="000000"/>
                </a:solidFill>
                <a:effectLst/>
                <a:latin typeface="Times New Roman" panose="02020603050405020304" pitchFamily="18" charset="0"/>
                <a:ea typeface="Times New Roman" panose="02020603050405020304" pitchFamily="18" charset="0"/>
              </a:rPr>
              <a:t>,</a:t>
            </a:r>
            <a:r>
              <a:rPr lang="hr-HR" sz="2400" spc="-10" dirty="0">
                <a:solidFill>
                  <a:srgbClr val="000000"/>
                </a:solidFill>
                <a:effectLst/>
                <a:latin typeface="Times New Roman" panose="02020603050405020304" pitchFamily="18" charset="0"/>
                <a:ea typeface="Times New Roman" panose="02020603050405020304" pitchFamily="18" charset="0"/>
              </a:rPr>
              <a:t> пацијент се жали на појаву бола и повишене температуре. Локално су присутни знаци инфекције</a:t>
            </a:r>
            <a:r>
              <a:rPr lang="sr-Cyrl-RS" sz="2400" spc="-10" dirty="0">
                <a:solidFill>
                  <a:srgbClr val="000000"/>
                </a:solidFill>
                <a:effectLst/>
                <a:latin typeface="Times New Roman" panose="02020603050405020304" pitchFamily="18" charset="0"/>
                <a:ea typeface="Times New Roman" panose="02020603050405020304" pitchFamily="18" charset="0"/>
              </a:rPr>
              <a:t>,</a:t>
            </a:r>
            <a:r>
              <a:rPr lang="hr-HR" sz="2400" spc="-10" dirty="0">
                <a:solidFill>
                  <a:srgbClr val="000000"/>
                </a:solidFill>
                <a:effectLst/>
                <a:latin typeface="Times New Roman" panose="02020603050405020304" pitchFamily="18" charset="0"/>
                <a:ea typeface="Times New Roman" panose="02020603050405020304" pitchFamily="18" charset="0"/>
              </a:rPr>
              <a:t> како на кожи изнад тако и у орбити и очном булбусу који наликују симптомима и знацима риносинусогених окуларних компликација. </a:t>
            </a:r>
            <a:endParaRPr lang="sr-Cyrl-RS" sz="2400" spc="-10" dirty="0">
              <a:solidFill>
                <a:srgbClr val="000000"/>
              </a:solidFill>
              <a:effectLst/>
              <a:latin typeface="Times New Roman" panose="02020603050405020304" pitchFamily="18" charset="0"/>
              <a:ea typeface="Times New Roman" panose="02020603050405020304" pitchFamily="18" charset="0"/>
            </a:endParaRPr>
          </a:p>
          <a:p>
            <a:r>
              <a:rPr lang="hr-HR" sz="2400" spc="-10" dirty="0">
                <a:solidFill>
                  <a:srgbClr val="000000"/>
                </a:solidFill>
                <a:effectLst/>
                <a:latin typeface="Times New Roman" panose="02020603050405020304" pitchFamily="18" charset="0"/>
                <a:ea typeface="Times New Roman" panose="02020603050405020304" pitchFamily="18" charset="0"/>
              </a:rPr>
              <a:t>Дијагностички поступци су исти као и код мукокеле</a:t>
            </a:r>
            <a:r>
              <a:rPr lang="hr-HR" sz="2400" spc="-10" dirty="0">
                <a:solidFill>
                  <a:srgbClr val="000000"/>
                </a:solidFill>
                <a:latin typeface="Times New Roman" panose="02020603050405020304" pitchFamily="18" charset="0"/>
                <a:ea typeface="Times New Roman" panose="02020603050405020304" pitchFamily="18" charset="0"/>
              </a:rPr>
              <a:t>. Лабораторијски налази указују на леукоцитозу са неутрофилијом и на повишени ЦРП. </a:t>
            </a:r>
            <a:endParaRPr lang="sr-Cyrl-RS" sz="2400" spc="-10" dirty="0">
              <a:solidFill>
                <a:srgbClr val="000000"/>
              </a:solidFill>
              <a:latin typeface="Times New Roman" panose="02020603050405020304" pitchFamily="18" charset="0"/>
              <a:ea typeface="Times New Roman" panose="02020603050405020304" pitchFamily="18" charset="0"/>
            </a:endParaRPr>
          </a:p>
          <a:p>
            <a:r>
              <a:rPr lang="hr-HR" sz="2400" spc="-10" dirty="0">
                <a:solidFill>
                  <a:srgbClr val="000000"/>
                </a:solidFill>
                <a:latin typeface="Times New Roman" panose="02020603050405020304" pitchFamily="18" charset="0"/>
                <a:ea typeface="Times New Roman" panose="02020603050405020304" pitchFamily="18" charset="0"/>
              </a:rPr>
              <a:t>Терапија пиокела је хируршка. </a:t>
            </a:r>
            <a:r>
              <a:rPr lang="sr-Cyrl-RS" sz="2400" spc="-10" dirty="0">
                <a:solidFill>
                  <a:srgbClr val="000000"/>
                </a:solidFill>
                <a:latin typeface="Times New Roman" panose="02020603050405020304" pitchFamily="18" charset="0"/>
                <a:ea typeface="Times New Roman" panose="02020603050405020304" pitchFamily="18" charset="0"/>
              </a:rPr>
              <a:t>Т</a:t>
            </a:r>
            <a:r>
              <a:rPr lang="hr-HR" sz="2400" spc="-10" dirty="0">
                <a:solidFill>
                  <a:srgbClr val="000000"/>
                </a:solidFill>
                <a:latin typeface="Times New Roman" panose="02020603050405020304" pitchFamily="18" charset="0"/>
                <a:ea typeface="Times New Roman" panose="02020603050405020304" pitchFamily="18" charset="0"/>
              </a:rPr>
              <a:t>реба потпуно укл</a:t>
            </a:r>
            <a:r>
              <a:rPr lang="sr-Cyrl-RS" sz="2400" spc="-10" dirty="0">
                <a:solidFill>
                  <a:srgbClr val="000000"/>
                </a:solidFill>
                <a:latin typeface="Times New Roman" panose="02020603050405020304" pitchFamily="18" charset="0"/>
                <a:ea typeface="Times New Roman" panose="02020603050405020304" pitchFamily="18" charset="0"/>
              </a:rPr>
              <a:t>онити</a:t>
            </a:r>
            <a:r>
              <a:rPr lang="hr-HR" sz="2400" spc="-10" dirty="0">
                <a:solidFill>
                  <a:srgbClr val="000000"/>
                </a:solidFill>
                <a:latin typeface="Times New Roman" panose="02020603050405020304" pitchFamily="18" charset="0"/>
                <a:ea typeface="Times New Roman" panose="02020603050405020304" pitchFamily="18" charset="0"/>
              </a:rPr>
              <a:t> пиоген</a:t>
            </a:r>
            <a:r>
              <a:rPr lang="sr-Cyrl-RS" sz="2400" spc="-10" dirty="0">
                <a:solidFill>
                  <a:srgbClr val="000000"/>
                </a:solidFill>
                <a:latin typeface="Times New Roman" panose="02020603050405020304" pitchFamily="18" charset="0"/>
                <a:ea typeface="Times New Roman" panose="02020603050405020304" pitchFamily="18" charset="0"/>
              </a:rPr>
              <a:t>у</a:t>
            </a:r>
            <a:r>
              <a:rPr lang="hr-HR" sz="2400" spc="-10" dirty="0">
                <a:solidFill>
                  <a:srgbClr val="000000"/>
                </a:solidFill>
                <a:latin typeface="Times New Roman" panose="02020603050405020304" pitchFamily="18" charset="0"/>
                <a:ea typeface="Times New Roman" panose="02020603050405020304" pitchFamily="18" charset="0"/>
              </a:rPr>
              <a:t> капсул</a:t>
            </a:r>
            <a:r>
              <a:rPr lang="sr-Cyrl-RS" sz="2400" spc="-10" dirty="0">
                <a:solidFill>
                  <a:srgbClr val="000000"/>
                </a:solidFill>
                <a:latin typeface="Times New Roman" panose="02020603050405020304" pitchFamily="18" charset="0"/>
                <a:ea typeface="Times New Roman" panose="02020603050405020304" pitchFamily="18" charset="0"/>
              </a:rPr>
              <a:t>у</a:t>
            </a:r>
            <a:r>
              <a:rPr lang="hr-HR" sz="2400" spc="-10" dirty="0">
                <a:solidFill>
                  <a:srgbClr val="000000"/>
                </a:solidFill>
                <a:latin typeface="Times New Roman" panose="02020603050405020304" pitchFamily="18" charset="0"/>
                <a:ea typeface="Times New Roman" panose="02020603050405020304" pitchFamily="18" charset="0"/>
              </a:rPr>
              <a:t> како не би дошло до рецидива  и појаве компликација. </a:t>
            </a:r>
            <a:endParaRPr lang="en-US" sz="2400" dirty="0">
              <a:latin typeface="Times New Roman" panose="02020603050405020304" pitchFamily="18" charset="0"/>
              <a:ea typeface="Times New Roman" panose="02020603050405020304" pitchFamily="18" charset="0"/>
            </a:endParaRPr>
          </a:p>
          <a:p>
            <a:r>
              <a:rPr lang="hr-HR" sz="2400" spc="-10" dirty="0">
                <a:solidFill>
                  <a:srgbClr val="000000"/>
                </a:solidFill>
                <a:latin typeface="Times New Roman" panose="02020603050405020304" pitchFamily="18" charset="0"/>
                <a:ea typeface="Times New Roman" panose="02020603050405020304" pitchFamily="18" charset="0"/>
              </a:rPr>
              <a:t>Нелечена </a:t>
            </a:r>
            <a:r>
              <a:rPr lang="hr-HR" sz="2400" spc="-10" dirty="0">
                <a:solidFill>
                  <a:srgbClr val="000000"/>
                </a:solidFill>
                <a:effectLst/>
                <a:latin typeface="Times New Roman" panose="02020603050405020304" pitchFamily="18" charset="0"/>
                <a:ea typeface="Times New Roman" panose="02020603050405020304" pitchFamily="18" charset="0"/>
              </a:rPr>
              <a:t>пиокела може да доведе до орбиталних и ендокранијалних компликација. </a:t>
            </a:r>
            <a:endParaRPr lang="sr-Cyrl-RS" sz="2400" spc="-10" dirty="0">
              <a:solidFill>
                <a:srgbClr val="000000"/>
              </a:solidFill>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9328123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D17CA-0220-5932-1D0B-175FF8762797}"/>
              </a:ext>
            </a:extLst>
          </p:cNvPr>
          <p:cNvSpPr>
            <a:spLocks noGrp="1"/>
          </p:cNvSpPr>
          <p:nvPr>
            <p:ph type="title"/>
          </p:nvPr>
        </p:nvSpPr>
        <p:spPr>
          <a:xfrm>
            <a:off x="838200" y="365125"/>
            <a:ext cx="10515600" cy="966525"/>
          </a:xfrm>
        </p:spPr>
        <p:txBody>
          <a:bodyPr/>
          <a:lstStyle/>
          <a:p>
            <a:r>
              <a:rPr lang="sr-Cyrl-RS" dirty="0"/>
              <a:t>Ринофима</a:t>
            </a:r>
            <a:endParaRPr lang="en-US" dirty="0"/>
          </a:p>
        </p:txBody>
      </p:sp>
      <p:sp>
        <p:nvSpPr>
          <p:cNvPr id="3" name="Content Placeholder 2">
            <a:extLst>
              <a:ext uri="{FF2B5EF4-FFF2-40B4-BE49-F238E27FC236}">
                <a16:creationId xmlns:a16="http://schemas.microsoft.com/office/drawing/2014/main" id="{ACA57D90-320E-F7BE-9228-29652015321D}"/>
              </a:ext>
            </a:extLst>
          </p:cNvPr>
          <p:cNvSpPr>
            <a:spLocks noGrp="1"/>
          </p:cNvSpPr>
          <p:nvPr>
            <p:ph idx="1"/>
          </p:nvPr>
        </p:nvSpPr>
        <p:spPr>
          <a:xfrm>
            <a:off x="838200" y="1541540"/>
            <a:ext cx="10515600" cy="4667250"/>
          </a:xfrm>
        </p:spPr>
        <p:txBody>
          <a:bodyPr>
            <a:noAutofit/>
          </a:bodyPr>
          <a:lstStyle/>
          <a:p>
            <a:pPr marL="0" indent="342900" algn="just">
              <a:spcBef>
                <a:spcPts val="0"/>
              </a:spcBef>
            </a:pPr>
            <a:r>
              <a:rPr lang="en-US" sz="2400" dirty="0" err="1">
                <a:solidFill>
                  <a:srgbClr val="000000"/>
                </a:solidFill>
                <a:ea typeface="Times New Roman" panose="02020603050405020304" pitchFamily="18" charset="0"/>
              </a:rPr>
              <a:t>Ринофима</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пр</a:t>
            </a:r>
            <a:r>
              <a:rPr lang="en-US" sz="2400" dirty="0" err="1">
                <a:ea typeface="Times New Roman" panose="02020603050405020304" pitchFamily="18" charset="0"/>
              </a:rPr>
              <a:t>едставља</a:t>
            </a:r>
            <a:r>
              <a:rPr lang="en-US" sz="2400" dirty="0">
                <a:ea typeface="Times New Roman" panose="02020603050405020304" pitchFamily="18" charset="0"/>
              </a:rPr>
              <a:t> </a:t>
            </a:r>
            <a:r>
              <a:rPr lang="en-US" sz="2400" dirty="0" err="1">
                <a:ea typeface="Times New Roman" panose="02020603050405020304" pitchFamily="18" charset="0"/>
              </a:rPr>
              <a:t>хроничну</a:t>
            </a:r>
            <a:r>
              <a:rPr lang="en-US" sz="2400" dirty="0">
                <a:ea typeface="Times New Roman" panose="02020603050405020304" pitchFamily="18" charset="0"/>
              </a:rPr>
              <a:t> </a:t>
            </a:r>
            <a:r>
              <a:rPr lang="en-US" sz="2400" dirty="0" err="1">
                <a:ea typeface="Times New Roman" panose="02020603050405020304" pitchFamily="18" charset="0"/>
              </a:rPr>
              <a:t>инфламцију</a:t>
            </a:r>
            <a:r>
              <a:rPr lang="en-US" sz="2400" dirty="0">
                <a:ea typeface="Times New Roman" panose="02020603050405020304" pitchFamily="18" charset="0"/>
              </a:rPr>
              <a:t> </a:t>
            </a:r>
            <a:r>
              <a:rPr lang="en-US" sz="2400" dirty="0" err="1">
                <a:ea typeface="Times New Roman" panose="02020603050405020304" pitchFamily="18" charset="0"/>
              </a:rPr>
              <a:t>коже</a:t>
            </a:r>
            <a:r>
              <a:rPr lang="en-US" sz="2400" dirty="0">
                <a:ea typeface="Times New Roman" panose="02020603050405020304" pitchFamily="18" charset="0"/>
              </a:rPr>
              <a:t> </a:t>
            </a:r>
            <a:r>
              <a:rPr lang="en-US" sz="2400" dirty="0" err="1">
                <a:ea typeface="Times New Roman" panose="02020603050405020304" pitchFamily="18" charset="0"/>
              </a:rPr>
              <a:t>врха</a:t>
            </a:r>
            <a:r>
              <a:rPr lang="en-US" sz="2400" dirty="0">
                <a:ea typeface="Times New Roman" panose="02020603050405020304" pitchFamily="18" charset="0"/>
              </a:rPr>
              <a:t> </a:t>
            </a:r>
            <a:r>
              <a:rPr lang="en-US" sz="2400" dirty="0" err="1">
                <a:ea typeface="Times New Roman" panose="02020603050405020304" pitchFamily="18" charset="0"/>
              </a:rPr>
              <a:t>носа</a:t>
            </a:r>
            <a:r>
              <a:rPr lang="en-US" sz="2400" dirty="0">
                <a:ea typeface="Times New Roman" panose="02020603050405020304" pitchFamily="18" charset="0"/>
              </a:rPr>
              <a:t> </a:t>
            </a:r>
            <a:r>
              <a:rPr lang="en-US" sz="2400" dirty="0" err="1">
                <a:ea typeface="Times New Roman" panose="02020603050405020304" pitchFamily="18" charset="0"/>
              </a:rPr>
              <a:t>која</a:t>
            </a:r>
            <a:r>
              <a:rPr lang="en-US" sz="2400" dirty="0">
                <a:ea typeface="Times New Roman" panose="02020603050405020304" pitchFamily="18" charset="0"/>
              </a:rPr>
              <a:t> </a:t>
            </a:r>
            <a:r>
              <a:rPr lang="en-US" sz="2400" dirty="0" err="1">
                <a:ea typeface="Times New Roman" panose="02020603050405020304" pitchFamily="18" charset="0"/>
              </a:rPr>
              <a:t>настаје</a:t>
            </a:r>
            <a:r>
              <a:rPr lang="en-US" sz="2400" dirty="0">
                <a:ea typeface="Times New Roman" panose="02020603050405020304" pitchFamily="18" charset="0"/>
              </a:rPr>
              <a:t> </a:t>
            </a:r>
            <a:r>
              <a:rPr lang="en-US" sz="2400" dirty="0" err="1">
                <a:ea typeface="Times New Roman" panose="02020603050405020304" pitchFamily="18" charset="0"/>
              </a:rPr>
              <a:t>услед</a:t>
            </a:r>
            <a:r>
              <a:rPr lang="en-US" sz="2400" dirty="0">
                <a:ea typeface="Times New Roman" panose="02020603050405020304" pitchFamily="18" charset="0"/>
              </a:rPr>
              <a:t> </a:t>
            </a:r>
            <a:r>
              <a:rPr lang="en-US" sz="2400" dirty="0" err="1">
                <a:ea typeface="Times New Roman" panose="02020603050405020304" pitchFamily="18" charset="0"/>
              </a:rPr>
              <a:t>проширења</a:t>
            </a:r>
            <a:r>
              <a:rPr lang="en-US" sz="2400" dirty="0">
                <a:ea typeface="Times New Roman" panose="02020603050405020304" pitchFamily="18" charset="0"/>
              </a:rPr>
              <a:t> </a:t>
            </a:r>
            <a:r>
              <a:rPr lang="en-US" sz="2400" dirty="0" err="1">
                <a:ea typeface="Times New Roman" panose="02020603050405020304" pitchFamily="18" charset="0"/>
              </a:rPr>
              <a:t>капилара</a:t>
            </a:r>
            <a:r>
              <a:rPr lang="en-US" sz="2400" dirty="0">
                <a:ea typeface="Times New Roman" panose="02020603050405020304" pitchFamily="18" charset="0"/>
              </a:rPr>
              <a:t> и </a:t>
            </a:r>
            <a:r>
              <a:rPr lang="en-US" sz="2400" dirty="0" err="1">
                <a:ea typeface="Times New Roman" panose="02020603050405020304" pitchFamily="18" charset="0"/>
              </a:rPr>
              <a:t>хипертрофије</a:t>
            </a:r>
            <a:r>
              <a:rPr lang="en-US" sz="2400" dirty="0">
                <a:ea typeface="Times New Roman" panose="02020603050405020304" pitchFamily="18" charset="0"/>
              </a:rPr>
              <a:t> </a:t>
            </a:r>
            <a:r>
              <a:rPr lang="en-US" sz="2400" dirty="0" err="1">
                <a:ea typeface="Times New Roman" panose="02020603050405020304" pitchFamily="18" charset="0"/>
              </a:rPr>
              <a:t>везивног</a:t>
            </a:r>
            <a:r>
              <a:rPr lang="en-US" sz="2400" dirty="0">
                <a:ea typeface="Times New Roman" panose="02020603050405020304" pitchFamily="18" charset="0"/>
              </a:rPr>
              <a:t> </a:t>
            </a:r>
            <a:r>
              <a:rPr lang="en-US" sz="2400" dirty="0" err="1">
                <a:ea typeface="Times New Roman" panose="02020603050405020304" pitchFamily="18" charset="0"/>
              </a:rPr>
              <a:t>ткива</a:t>
            </a:r>
            <a:r>
              <a:rPr lang="en-US" sz="2400" dirty="0">
                <a:ea typeface="Times New Roman" panose="02020603050405020304" pitchFamily="18" charset="0"/>
              </a:rPr>
              <a:t> и </a:t>
            </a:r>
            <a:r>
              <a:rPr lang="en-US" sz="2400" dirty="0" err="1">
                <a:ea typeface="Times New Roman" panose="02020603050405020304" pitchFamily="18" charset="0"/>
              </a:rPr>
              <a:t>лојних</a:t>
            </a:r>
            <a:r>
              <a:rPr lang="en-US" sz="2400" dirty="0">
                <a:ea typeface="Times New Roman" panose="02020603050405020304" pitchFamily="18" charset="0"/>
              </a:rPr>
              <a:t> </a:t>
            </a:r>
            <a:r>
              <a:rPr lang="en-US" sz="2400" dirty="0" err="1">
                <a:ea typeface="Times New Roman" panose="02020603050405020304" pitchFamily="18" charset="0"/>
              </a:rPr>
              <a:t>жлезда</a:t>
            </a:r>
            <a:r>
              <a:rPr lang="en-US" sz="2400" dirty="0">
                <a:ea typeface="Times New Roman" panose="02020603050405020304" pitchFamily="18" charset="0"/>
              </a:rPr>
              <a:t>.</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Представља</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узнапредовали</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стадијум</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кожног</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обољења</a:t>
            </a:r>
            <a:r>
              <a:rPr lang="en-US" sz="2400" dirty="0">
                <a:solidFill>
                  <a:srgbClr val="000000"/>
                </a:solidFill>
                <a:ea typeface="Times New Roman" panose="02020603050405020304" pitchFamily="18" charset="0"/>
              </a:rPr>
              <a:t> </a:t>
            </a:r>
            <a:r>
              <a:rPr lang="en-US" sz="2400" b="1" i="1" dirty="0" err="1">
                <a:solidFill>
                  <a:srgbClr val="000000"/>
                </a:solidFill>
                <a:ea typeface="Times New Roman" panose="02020603050405020304" pitchFamily="18" charset="0"/>
              </a:rPr>
              <a:t>rozacee</a:t>
            </a:r>
            <a:r>
              <a:rPr lang="en-US" sz="2400" dirty="0">
                <a:solidFill>
                  <a:srgbClr val="000000"/>
                </a:solidFill>
                <a:ea typeface="Times New Roman" panose="02020603050405020304" pitchFamily="18" charset="0"/>
              </a:rPr>
              <a:t>.</a:t>
            </a:r>
            <a:r>
              <a:rPr lang="en-US" sz="2400" dirty="0">
                <a:ea typeface="Times New Roman" panose="02020603050405020304" pitchFamily="18" charset="0"/>
              </a:rPr>
              <a:t> </a:t>
            </a:r>
            <a:r>
              <a:rPr lang="sr-Cyrl-RS" sz="2400" dirty="0">
                <a:ea typeface="Times New Roman" panose="02020603050405020304" pitchFamily="18" charset="0"/>
              </a:rPr>
              <a:t> </a:t>
            </a:r>
            <a:r>
              <a:rPr lang="sr-Cyrl-RS" sz="2400" dirty="0">
                <a:solidFill>
                  <a:srgbClr val="000000"/>
                </a:solidFill>
                <a:ea typeface="Times New Roman" panose="02020603050405020304" pitchFamily="18" charset="0"/>
              </a:rPr>
              <a:t>И</a:t>
            </a:r>
            <a:r>
              <a:rPr lang="en-US" sz="2400" dirty="0" err="1">
                <a:solidFill>
                  <a:srgbClr val="000000"/>
                </a:solidFill>
                <a:ea typeface="Times New Roman" panose="02020603050405020304" pitchFamily="18" charset="0"/>
              </a:rPr>
              <a:t>зузетно</a:t>
            </a:r>
            <a:r>
              <a:rPr lang="en-US" sz="2400" dirty="0">
                <a:solidFill>
                  <a:srgbClr val="000000"/>
                </a:solidFill>
                <a:ea typeface="Times New Roman" panose="02020603050405020304" pitchFamily="18" charset="0"/>
              </a:rPr>
              <a:t> </a:t>
            </a:r>
            <a:r>
              <a:rPr lang="sr-Cyrl-RS" sz="2400" dirty="0">
                <a:solidFill>
                  <a:srgbClr val="000000"/>
                </a:solidFill>
                <a:ea typeface="Times New Roman" panose="02020603050405020304" pitchFamily="18" charset="0"/>
              </a:rPr>
              <a:t>се </a:t>
            </a:r>
            <a:r>
              <a:rPr lang="en-US" sz="2400" dirty="0" err="1">
                <a:solidFill>
                  <a:srgbClr val="000000"/>
                </a:solidFill>
                <a:ea typeface="Times New Roman" panose="02020603050405020304" pitchFamily="18" charset="0"/>
              </a:rPr>
              <a:t>ретко</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јавља</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код</a:t>
            </a:r>
            <a:r>
              <a:rPr lang="en-US" sz="2400" dirty="0">
                <a:solidFill>
                  <a:srgbClr val="000000"/>
                </a:solidFill>
                <a:ea typeface="Times New Roman" panose="02020603050405020304" pitchFamily="18" charset="0"/>
              </a:rPr>
              <a:t> </a:t>
            </a:r>
            <a:r>
              <a:rPr lang="en-US" sz="2400" dirty="0" err="1">
                <a:solidFill>
                  <a:srgbClr val="000000"/>
                </a:solidFill>
                <a:ea typeface="Times New Roman" panose="02020603050405020304" pitchFamily="18" charset="0"/>
              </a:rPr>
              <a:t>жена</a:t>
            </a:r>
            <a:r>
              <a:rPr lang="sr-Cyrl-RS" sz="2400" dirty="0">
                <a:solidFill>
                  <a:srgbClr val="000000"/>
                </a:solidFill>
                <a:ea typeface="Times New Roman" panose="02020603050405020304" pitchFamily="18" charset="0"/>
              </a:rPr>
              <a:t>.</a:t>
            </a:r>
            <a:endParaRPr lang="sr-Cyrl-RS" sz="2400" dirty="0">
              <a:ea typeface="Times New Roman" panose="02020603050405020304" pitchFamily="18" charset="0"/>
            </a:endParaRPr>
          </a:p>
          <a:p>
            <a:pPr marL="0" indent="342900" algn="just">
              <a:spcBef>
                <a:spcPts val="0"/>
              </a:spcBef>
            </a:pPr>
            <a:r>
              <a:rPr lang="en-US" sz="2400" dirty="0" err="1">
                <a:effectLst/>
                <a:ea typeface="Times New Roman" panose="02020603050405020304" pitchFamily="18" charset="0"/>
              </a:rPr>
              <a:t>То</a:t>
            </a:r>
            <a:r>
              <a:rPr lang="en-US" sz="2400" dirty="0">
                <a:effectLst/>
                <a:ea typeface="Times New Roman" panose="02020603050405020304" pitchFamily="18" charset="0"/>
              </a:rPr>
              <a:t> </a:t>
            </a:r>
            <a:r>
              <a:rPr lang="en-US" sz="2400" dirty="0" err="1">
                <a:effectLst/>
                <a:ea typeface="Times New Roman" panose="02020603050405020304" pitchFamily="18" charset="0"/>
              </a:rPr>
              <a:t>је</a:t>
            </a:r>
            <a:r>
              <a:rPr lang="en-US" sz="2400" dirty="0">
                <a:effectLst/>
                <a:ea typeface="Times New Roman" panose="02020603050405020304" pitchFamily="18" charset="0"/>
              </a:rPr>
              <a:t> </a:t>
            </a:r>
            <a:r>
              <a:rPr lang="en-US" sz="2400" dirty="0" err="1">
                <a:effectLst/>
                <a:ea typeface="Times New Roman" panose="02020603050405020304" pitchFamily="18" charset="0"/>
              </a:rPr>
              <a:t>ретко</a:t>
            </a:r>
            <a:r>
              <a:rPr lang="en-US" sz="2400" dirty="0">
                <a:effectLst/>
                <a:ea typeface="Times New Roman" panose="02020603050405020304" pitchFamily="18" charset="0"/>
              </a:rPr>
              <a:t> </a:t>
            </a:r>
            <a:r>
              <a:rPr lang="en-US" sz="2400" dirty="0" err="1">
                <a:effectLst/>
                <a:ea typeface="Times New Roman" panose="02020603050405020304" pitchFamily="18" charset="0"/>
              </a:rPr>
              <a:t>обољење</a:t>
            </a:r>
            <a:r>
              <a:rPr lang="en-US" sz="2400" dirty="0">
                <a:effectLst/>
                <a:ea typeface="Times New Roman" panose="02020603050405020304" pitchFamily="18" charset="0"/>
              </a:rPr>
              <a:t> </a:t>
            </a:r>
            <a:r>
              <a:rPr lang="en-US" sz="2400" dirty="0" err="1">
                <a:effectLst/>
                <a:ea typeface="Times New Roman" panose="02020603050405020304" pitchFamily="18" charset="0"/>
              </a:rPr>
              <a:t>нејасне</a:t>
            </a:r>
            <a:r>
              <a:rPr lang="en-US" sz="2400" dirty="0">
                <a:effectLst/>
                <a:ea typeface="Times New Roman" panose="02020603050405020304" pitchFamily="18" charset="0"/>
              </a:rPr>
              <a:t> </a:t>
            </a:r>
            <a:r>
              <a:rPr lang="en-US" sz="2400" dirty="0" err="1">
                <a:effectLst/>
                <a:ea typeface="Times New Roman" panose="02020603050405020304" pitchFamily="18" charset="0"/>
              </a:rPr>
              <a:t>етиологије</a:t>
            </a:r>
            <a:r>
              <a:rPr lang="en-US" sz="2400" dirty="0">
                <a:effectLst/>
                <a:ea typeface="Times New Roman" panose="02020603050405020304" pitchFamily="18" charset="0"/>
              </a:rPr>
              <a:t>. </a:t>
            </a:r>
            <a:r>
              <a:rPr lang="sr-Cyrl-RS" sz="2400" dirty="0">
                <a:solidFill>
                  <a:srgbClr val="000000"/>
                </a:solidFill>
                <a:effectLst/>
                <a:ea typeface="Times New Roman" panose="02020603050405020304" pitchFamily="18" charset="0"/>
              </a:rPr>
              <a:t>Окривљују </a:t>
            </a:r>
            <a:r>
              <a:rPr lang="en-US" sz="2400" dirty="0" err="1">
                <a:solidFill>
                  <a:srgbClr val="000000"/>
                </a:solidFill>
                <a:effectLst/>
                <a:ea typeface="Times New Roman" panose="02020603050405020304" pitchFamily="18" charset="0"/>
              </a:rPr>
              <a:t>се</a:t>
            </a:r>
            <a:r>
              <a:rPr lang="sr-Cyrl-RS" sz="2400" dirty="0">
                <a:solidFill>
                  <a:srgbClr val="000000"/>
                </a:solidFill>
                <a:effectLst/>
                <a:ea typeface="Times New Roman" panose="02020603050405020304" pitchFamily="18" charset="0"/>
              </a:rPr>
              <a:t>:</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гурманска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јела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алкохол</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јаки</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зачини</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кафа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чешћа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изложеност</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топлот</a:t>
            </a:r>
            <a:r>
              <a:rPr lang="sr-Cyrl-RS" sz="2400" dirty="0">
                <a:solidFill>
                  <a:srgbClr val="000000"/>
                </a:solidFill>
                <a:effectLst/>
                <a:ea typeface="Times New Roman" panose="02020603050405020304" pitchFamily="18" charset="0"/>
              </a:rPr>
              <a:t>и</a:t>
            </a:r>
            <a:r>
              <a:rPr lang="en-US" sz="2400" dirty="0">
                <a:solidFill>
                  <a:srgbClr val="000000"/>
                </a:solidFill>
                <a:effectLst/>
                <a:ea typeface="Times New Roman" panose="02020603050405020304" pitchFamily="18" charset="0"/>
              </a:rPr>
              <a:t> и </a:t>
            </a:r>
            <a:r>
              <a:rPr lang="en-US" sz="2400" dirty="0" err="1">
                <a:solidFill>
                  <a:srgbClr val="000000"/>
                </a:solidFill>
                <a:effectLst/>
                <a:ea typeface="Times New Roman" panose="02020603050405020304" pitchFamily="18" charset="0"/>
              </a:rPr>
              <a:t>ветр</a:t>
            </a:r>
            <a:r>
              <a:rPr lang="sr-Cyrl-RS" sz="2400" dirty="0">
                <a:solidFill>
                  <a:srgbClr val="000000"/>
                </a:solidFill>
                <a:effectLst/>
                <a:ea typeface="Times New Roman" panose="02020603050405020304" pitchFamily="18" charset="0"/>
              </a:rPr>
              <a:t>у</a:t>
            </a:r>
            <a:r>
              <a:rPr lang="sr-Cyrl-RS" sz="2400" dirty="0">
                <a:solidFill>
                  <a:srgbClr val="000000"/>
                </a:solidFill>
                <a:ea typeface="Times New Roman" panose="02020603050405020304" pitchFamily="18" charset="0"/>
              </a:rPr>
              <a:t>, </a:t>
            </a:r>
            <a:r>
              <a:rPr lang="sl-SI" sz="2400" dirty="0">
                <a:effectLst/>
                <a:ea typeface="Times New Roman" panose="02020603050405020304" pitchFamily="18" charset="0"/>
              </a:rPr>
              <a:t>лоша хигијена лица, хормонски поремећаји</a:t>
            </a:r>
            <a:r>
              <a:rPr lang="sr-Cyrl-RS" sz="2400" dirty="0">
                <a:effectLst/>
                <a:ea typeface="Times New Roman" panose="02020603050405020304" pitchFamily="18" charset="0"/>
              </a:rPr>
              <a:t> и</a:t>
            </a:r>
            <a:r>
              <a:rPr lang="sl-SI" sz="2400" dirty="0">
                <a:effectLst/>
                <a:ea typeface="Times New Roman" panose="02020603050405020304" pitchFamily="18" charset="0"/>
              </a:rPr>
              <a:t> наследни фактори. </a:t>
            </a:r>
            <a:endParaRPr lang="sr-Cyrl-RS" sz="2400" dirty="0">
              <a:effectLst/>
              <a:ea typeface="Times New Roman" panose="02020603050405020304" pitchFamily="18" charset="0"/>
            </a:endParaRPr>
          </a:p>
          <a:p>
            <a:pPr marL="0" marR="0" indent="342900" algn="just">
              <a:spcBef>
                <a:spcPts val="0"/>
              </a:spcBef>
              <a:spcAft>
                <a:spcPts val="0"/>
              </a:spcAft>
            </a:pPr>
            <a:r>
              <a:rPr lang="sr-Cyrl-RS" sz="2400" b="1" dirty="0">
                <a:solidFill>
                  <a:srgbClr val="000000"/>
                </a:solidFill>
                <a:effectLst/>
                <a:ea typeface="Times New Roman" panose="02020603050405020304" pitchFamily="18" charset="0"/>
              </a:rPr>
              <a:t>Клиничка слика</a:t>
            </a:r>
            <a:r>
              <a:rPr lang="sr-Cyrl-RS" sz="2400" dirty="0">
                <a:solidFill>
                  <a:srgbClr val="000000"/>
                </a:solidFill>
                <a:effectLst/>
                <a:ea typeface="Times New Roman" panose="02020603050405020304" pitchFamily="18" charset="0"/>
              </a:rPr>
              <a:t>: </a:t>
            </a:r>
            <a:r>
              <a:rPr lang="sr-Cyrl-RS" sz="2400" dirty="0">
                <a:solidFill>
                  <a:srgbClr val="000000"/>
                </a:solidFill>
                <a:ea typeface="Times New Roman" panose="02020603050405020304" pitchFamily="18" charset="0"/>
              </a:rPr>
              <a:t>б</a:t>
            </a:r>
            <a:r>
              <a:rPr lang="en-US" sz="2400" dirty="0" err="1">
                <a:solidFill>
                  <a:srgbClr val="000000"/>
                </a:solidFill>
                <a:effectLst/>
                <a:ea typeface="Times New Roman" panose="02020603050405020304" pitchFamily="18" charset="0"/>
              </a:rPr>
              <a:t>олест</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има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спори</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ток</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Манифестује</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се</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стварањ</a:t>
            </a:r>
            <a:r>
              <a:rPr lang="sr-Cyrl-RS" sz="2400" dirty="0">
                <a:solidFill>
                  <a:srgbClr val="000000"/>
                </a:solidFill>
                <a:effectLst/>
                <a:ea typeface="Times New Roman" panose="02020603050405020304" pitchFamily="18" charset="0"/>
              </a:rPr>
              <a:t>ем</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чворова</a:t>
            </a:r>
            <a:r>
              <a:rPr lang="en-US" sz="2400" dirty="0">
                <a:solidFill>
                  <a:srgbClr val="000000"/>
                </a:solidFill>
                <a:effectLst/>
                <a:ea typeface="Times New Roman" panose="02020603050405020304" pitchFamily="18" charset="0"/>
              </a:rPr>
              <a:t> и </a:t>
            </a:r>
            <a:r>
              <a:rPr lang="en-US" sz="2400" dirty="0" err="1">
                <a:solidFill>
                  <a:srgbClr val="000000"/>
                </a:solidFill>
                <a:effectLst/>
                <a:ea typeface="Times New Roman" panose="02020603050405020304" pitchFamily="18" charset="0"/>
              </a:rPr>
              <a:t>увећаног</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бабурастог</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носа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са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проширеним</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отворима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лојних</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жлезда</a:t>
            </a:r>
            <a:r>
              <a:rPr lang="sr-Cyrl-RS" sz="2400" dirty="0">
                <a:solidFill>
                  <a:srgbClr val="000000"/>
                </a:solidFill>
                <a:effectLst/>
                <a:ea typeface="Times New Roman" panose="02020603050405020304" pitchFamily="18" charset="0"/>
              </a:rPr>
              <a:t>,</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те</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нос</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подсећа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на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кору</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од</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поморанџе</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Боја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носа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се</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мења</a:t>
            </a:r>
            <a:r>
              <a:rPr lang="en-US" sz="2400" dirty="0">
                <a:solidFill>
                  <a:srgbClr val="000000"/>
                </a:solidFill>
                <a:effectLst/>
                <a:ea typeface="Times New Roman" panose="02020603050405020304" pitchFamily="18" charset="0"/>
              </a:rPr>
              <a:t> и </a:t>
            </a:r>
            <a:r>
              <a:rPr lang="en-US" sz="2400" dirty="0" err="1">
                <a:solidFill>
                  <a:srgbClr val="000000"/>
                </a:solidFill>
                <a:effectLst/>
                <a:ea typeface="Times New Roman" panose="02020603050405020304" pitchFamily="18" charset="0"/>
              </a:rPr>
              <a:t>на</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крају</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је</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ливидно</a:t>
            </a:r>
            <a:r>
              <a:rPr lang="en-US" sz="2400" dirty="0">
                <a:solidFill>
                  <a:srgbClr val="000000"/>
                </a:solidFill>
                <a:effectLst/>
                <a:ea typeface="Times New Roman" panose="02020603050405020304" pitchFamily="18" charset="0"/>
              </a:rPr>
              <a:t> </a:t>
            </a:r>
            <a:r>
              <a:rPr lang="en-US" sz="2400" dirty="0" err="1">
                <a:solidFill>
                  <a:srgbClr val="000000"/>
                </a:solidFill>
                <a:effectLst/>
                <a:ea typeface="Times New Roman" panose="02020603050405020304" pitchFamily="18" charset="0"/>
              </a:rPr>
              <a:t>црвена</a:t>
            </a:r>
            <a:r>
              <a:rPr lang="en-US" sz="2400" dirty="0">
                <a:solidFill>
                  <a:srgbClr val="000000"/>
                </a:solidFill>
                <a:effectLst/>
                <a:ea typeface="Times New Roman" panose="02020603050405020304" pitchFamily="18" charset="0"/>
              </a:rPr>
              <a:t>. </a:t>
            </a:r>
            <a:r>
              <a:rPr lang="sr-Cyrl-RS" sz="2400" dirty="0">
                <a:solidFill>
                  <a:srgbClr val="202122"/>
                </a:solidFill>
                <a:effectLst/>
                <a:ea typeface="Times New Roman" panose="02020603050405020304" pitchFamily="18" charset="0"/>
              </a:rPr>
              <a:t>Долази до </a:t>
            </a:r>
            <a:r>
              <a:rPr lang="en-US" sz="2400" dirty="0" err="1">
                <a:solidFill>
                  <a:srgbClr val="202122"/>
                </a:solidFill>
                <a:effectLst/>
                <a:ea typeface="Times New Roman" panose="02020603050405020304" pitchFamily="18" charset="0"/>
              </a:rPr>
              <a:t>опструкције</a:t>
            </a:r>
            <a:r>
              <a:rPr lang="en-US" sz="2400" dirty="0">
                <a:solidFill>
                  <a:srgbClr val="202122"/>
                </a:solidFill>
                <a:effectLst/>
                <a:ea typeface="Times New Roman" panose="02020603050405020304" pitchFamily="18" charset="0"/>
              </a:rPr>
              <a:t> </a:t>
            </a:r>
            <a:r>
              <a:rPr lang="en-US" sz="2400" dirty="0" err="1">
                <a:solidFill>
                  <a:srgbClr val="202122"/>
                </a:solidFill>
                <a:effectLst/>
                <a:ea typeface="Times New Roman" panose="02020603050405020304" pitchFamily="18" charset="0"/>
              </a:rPr>
              <a:t>дисајних</a:t>
            </a:r>
            <a:r>
              <a:rPr lang="en-US" sz="2400" dirty="0">
                <a:solidFill>
                  <a:srgbClr val="202122"/>
                </a:solidFill>
                <a:effectLst/>
                <a:ea typeface="Times New Roman" panose="02020603050405020304" pitchFamily="18" charset="0"/>
              </a:rPr>
              <a:t> </a:t>
            </a:r>
            <a:r>
              <a:rPr lang="en-US" sz="2400" dirty="0" err="1">
                <a:solidFill>
                  <a:srgbClr val="202122"/>
                </a:solidFill>
                <a:effectLst/>
                <a:ea typeface="Times New Roman" panose="02020603050405020304" pitchFamily="18" charset="0"/>
              </a:rPr>
              <a:t>путева</a:t>
            </a:r>
            <a:r>
              <a:rPr lang="en-US" sz="2400" dirty="0">
                <a:solidFill>
                  <a:srgbClr val="202122"/>
                </a:solidFill>
                <a:effectLst/>
                <a:ea typeface="Times New Roman" panose="02020603050405020304" pitchFamily="18" charset="0"/>
              </a:rPr>
              <a:t> и </a:t>
            </a:r>
            <a:r>
              <a:rPr lang="en-US" sz="2400" dirty="0" err="1">
                <a:solidFill>
                  <a:srgbClr val="202122"/>
                </a:solidFill>
                <a:effectLst/>
                <a:ea typeface="Times New Roman" panose="02020603050405020304" pitchFamily="18" charset="0"/>
              </a:rPr>
              <a:t>унакажења</a:t>
            </a:r>
            <a:r>
              <a:rPr lang="en-US" sz="2400" dirty="0">
                <a:solidFill>
                  <a:srgbClr val="202122"/>
                </a:solidFill>
                <a:effectLst/>
                <a:ea typeface="Times New Roman" panose="02020603050405020304" pitchFamily="18" charset="0"/>
              </a:rPr>
              <a:t> </a:t>
            </a:r>
            <a:r>
              <a:rPr lang="en-US" sz="2400" dirty="0" err="1">
                <a:solidFill>
                  <a:srgbClr val="202122"/>
                </a:solidFill>
                <a:effectLst/>
                <a:ea typeface="Times New Roman" panose="02020603050405020304" pitchFamily="18" charset="0"/>
              </a:rPr>
              <a:t>носа</a:t>
            </a:r>
            <a:r>
              <a:rPr lang="sr-Cyrl-RS" sz="2400" dirty="0">
                <a:solidFill>
                  <a:srgbClr val="202122"/>
                </a:solidFill>
                <a:effectLst/>
                <a:ea typeface="Times New Roman" panose="02020603050405020304" pitchFamily="18" charset="0"/>
              </a:rPr>
              <a:t>.</a:t>
            </a:r>
          </a:p>
          <a:p>
            <a:pPr marL="0" marR="0" indent="342900" algn="just">
              <a:spcBef>
                <a:spcPts val="0"/>
              </a:spcBef>
              <a:spcAft>
                <a:spcPts val="0"/>
              </a:spcAft>
            </a:pPr>
            <a:r>
              <a:rPr lang="en-US" sz="2400" b="1" dirty="0" err="1">
                <a:effectLst/>
                <a:ea typeface="Times New Roman" panose="02020603050405020304" pitchFamily="18" charset="0"/>
              </a:rPr>
              <a:t>Дијагноза</a:t>
            </a:r>
            <a:r>
              <a:rPr lang="en-US" sz="2400" dirty="0">
                <a:effectLst/>
                <a:ea typeface="Times New Roman" panose="02020603050405020304" pitchFamily="18" charset="0"/>
              </a:rPr>
              <a:t> </a:t>
            </a:r>
            <a:r>
              <a:rPr lang="sr-Cyrl-RS" sz="2400" dirty="0">
                <a:effectLst/>
                <a:ea typeface="Times New Roman" panose="02020603050405020304" pitchFamily="18" charset="0"/>
              </a:rPr>
              <a:t>се поставља </a:t>
            </a:r>
            <a:r>
              <a:rPr lang="en-US" sz="2400" dirty="0" err="1">
                <a:effectLst/>
                <a:ea typeface="Times New Roman" panose="02020603050405020304" pitchFamily="18" charset="0"/>
              </a:rPr>
              <a:t>клиничк</a:t>
            </a:r>
            <a:r>
              <a:rPr lang="sr-Cyrl-RS" sz="2400" dirty="0">
                <a:effectLst/>
                <a:ea typeface="Times New Roman" panose="02020603050405020304" pitchFamily="18" charset="0"/>
              </a:rPr>
              <a:t>им</a:t>
            </a:r>
            <a:r>
              <a:rPr lang="en-US" sz="2400" dirty="0">
                <a:effectLst/>
                <a:ea typeface="Times New Roman" panose="02020603050405020304" pitchFamily="18" charset="0"/>
              </a:rPr>
              <a:t> </a:t>
            </a:r>
            <a:r>
              <a:rPr lang="en-US" sz="2400" dirty="0" err="1">
                <a:effectLst/>
                <a:ea typeface="Times New Roman" panose="02020603050405020304" pitchFamily="18" charset="0"/>
              </a:rPr>
              <a:t>прегледом</a:t>
            </a:r>
            <a:r>
              <a:rPr lang="sr-Cyrl-RS" sz="2400" dirty="0">
                <a:effectLst/>
                <a:ea typeface="Times New Roman" panose="02020603050405020304" pitchFamily="18" charset="0"/>
              </a:rPr>
              <a:t> (инспекција)</a:t>
            </a:r>
            <a:r>
              <a:rPr lang="en-US" sz="2400" dirty="0">
                <a:effectLst/>
                <a:ea typeface="Times New Roman" panose="02020603050405020304" pitchFamily="18" charset="0"/>
              </a:rPr>
              <a:t>.</a:t>
            </a:r>
          </a:p>
          <a:p>
            <a:pPr marL="0" marR="0" indent="342900" algn="just">
              <a:spcBef>
                <a:spcPts val="0"/>
              </a:spcBef>
              <a:spcAft>
                <a:spcPts val="0"/>
              </a:spcAft>
            </a:pPr>
            <a:r>
              <a:rPr lang="en-US" sz="2400" b="1" dirty="0" err="1">
                <a:effectLst/>
                <a:ea typeface="Times New Roman" panose="02020603050405020304" pitchFamily="18" charset="0"/>
              </a:rPr>
              <a:t>Терапија</a:t>
            </a:r>
            <a:r>
              <a:rPr lang="en-US" sz="2400" dirty="0">
                <a:effectLst/>
                <a:ea typeface="Times New Roman" panose="02020603050405020304" pitchFamily="18" charset="0"/>
              </a:rPr>
              <a:t> </a:t>
            </a:r>
            <a:r>
              <a:rPr lang="en-US" sz="2400" dirty="0" err="1">
                <a:effectLst/>
                <a:ea typeface="Times New Roman" panose="02020603050405020304" pitchFamily="18" charset="0"/>
              </a:rPr>
              <a:t>је</a:t>
            </a:r>
            <a:r>
              <a:rPr lang="en-US" sz="2400" dirty="0">
                <a:effectLst/>
                <a:ea typeface="Times New Roman" panose="02020603050405020304" pitchFamily="18" charset="0"/>
              </a:rPr>
              <a:t> </a:t>
            </a:r>
            <a:r>
              <a:rPr lang="en-US" sz="2400" dirty="0" err="1">
                <a:effectLst/>
                <a:ea typeface="Times New Roman" panose="02020603050405020304" pitchFamily="18" charset="0"/>
              </a:rPr>
              <a:t>хируршка</a:t>
            </a:r>
            <a:r>
              <a:rPr lang="en-US" sz="2400" dirty="0">
                <a:effectLst/>
                <a:ea typeface="Times New Roman" panose="02020603050405020304" pitchFamily="18" charset="0"/>
              </a:rPr>
              <a:t>. </a:t>
            </a:r>
            <a:endParaRPr lang="en-US" sz="2400" dirty="0"/>
          </a:p>
        </p:txBody>
      </p:sp>
    </p:spTree>
    <p:extLst>
      <p:ext uri="{BB962C8B-B14F-4D97-AF65-F5344CB8AC3E}">
        <p14:creationId xmlns:p14="http://schemas.microsoft.com/office/powerpoint/2010/main" val="128044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72064" y="873837"/>
            <a:ext cx="9465773" cy="2518256"/>
          </a:xfrm>
        </p:spPr>
        <p:txBody>
          <a:bodyPr>
            <a:noAutofit/>
          </a:bodyPr>
          <a:lstStyle/>
          <a:p>
            <a:r>
              <a:rPr lang="sr-Cyrl-RS" sz="5400" dirty="0">
                <a:solidFill>
                  <a:schemeClr val="accent1">
                    <a:lumMod val="75000"/>
                  </a:schemeClr>
                </a:solidFill>
              </a:rPr>
              <a:t>Крварење из носа (епистакса)</a:t>
            </a:r>
            <a:endParaRPr lang="en-US" sz="5400" dirty="0">
              <a:solidFill>
                <a:schemeClr val="accent1">
                  <a:lumMod val="75000"/>
                </a:schemeClr>
              </a:solidFill>
            </a:endParaRPr>
          </a:p>
        </p:txBody>
      </p:sp>
    </p:spTree>
    <p:extLst>
      <p:ext uri="{BB962C8B-B14F-4D97-AF65-F5344CB8AC3E}">
        <p14:creationId xmlns:p14="http://schemas.microsoft.com/office/powerpoint/2010/main" val="18100000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8E32E-8121-390D-2D4F-84F63D81F734}"/>
              </a:ext>
            </a:extLst>
          </p:cNvPr>
          <p:cNvSpPr>
            <a:spLocks noGrp="1"/>
          </p:cNvSpPr>
          <p:nvPr>
            <p:ph type="title"/>
          </p:nvPr>
        </p:nvSpPr>
        <p:spPr>
          <a:xfrm>
            <a:off x="838200" y="365126"/>
            <a:ext cx="10515600" cy="1055302"/>
          </a:xfrm>
        </p:spPr>
        <p:txBody>
          <a:bodyPr/>
          <a:lstStyle/>
          <a:p>
            <a:r>
              <a:rPr lang="en-US" dirty="0" err="1">
                <a:ea typeface="Calibri" panose="020F0502020204030204" pitchFamily="34" charset="0"/>
              </a:rPr>
              <a:t>Страна</a:t>
            </a:r>
            <a:r>
              <a:rPr lang="en-US" dirty="0">
                <a:ea typeface="Calibri" panose="020F0502020204030204" pitchFamily="34" charset="0"/>
              </a:rPr>
              <a:t> </a:t>
            </a:r>
            <a:r>
              <a:rPr lang="en-US" dirty="0" err="1">
                <a:ea typeface="Calibri" panose="020F0502020204030204" pitchFamily="34" charset="0"/>
              </a:rPr>
              <a:t>тела</a:t>
            </a:r>
            <a:r>
              <a:rPr lang="en-US" dirty="0">
                <a:ea typeface="Calibri" panose="020F0502020204030204" pitchFamily="34" charset="0"/>
              </a:rPr>
              <a:t> </a:t>
            </a:r>
            <a:r>
              <a:rPr lang="en-US" dirty="0" err="1">
                <a:ea typeface="Calibri" panose="020F0502020204030204" pitchFamily="34" charset="0"/>
              </a:rPr>
              <a:t>нос</a:t>
            </a:r>
            <a:r>
              <a:rPr lang="sr-Cyrl-RS" dirty="0">
                <a:ea typeface="Calibri" panose="020F0502020204030204" pitchFamily="34" charset="0"/>
              </a:rPr>
              <a:t>а</a:t>
            </a:r>
            <a:r>
              <a:rPr lang="en-US" dirty="0">
                <a:ea typeface="Calibri" panose="020F0502020204030204" pitchFamily="34" charset="0"/>
              </a:rPr>
              <a:t> </a:t>
            </a:r>
            <a:endParaRPr lang="en-US" dirty="0"/>
          </a:p>
        </p:txBody>
      </p:sp>
      <p:sp>
        <p:nvSpPr>
          <p:cNvPr id="3" name="Content Placeholder 2">
            <a:extLst>
              <a:ext uri="{FF2B5EF4-FFF2-40B4-BE49-F238E27FC236}">
                <a16:creationId xmlns:a16="http://schemas.microsoft.com/office/drawing/2014/main" id="{A150E1DE-F5AC-EEA9-7744-66610A51E96C}"/>
              </a:ext>
            </a:extLst>
          </p:cNvPr>
          <p:cNvSpPr>
            <a:spLocks noGrp="1"/>
          </p:cNvSpPr>
          <p:nvPr>
            <p:ph idx="1"/>
          </p:nvPr>
        </p:nvSpPr>
        <p:spPr>
          <a:xfrm>
            <a:off x="838200" y="1630316"/>
            <a:ext cx="10515600" cy="4667250"/>
          </a:xfrm>
        </p:spPr>
        <p:txBody>
          <a:bodyPr>
            <a:normAutofit lnSpcReduction="10000"/>
          </a:bodyPr>
          <a:lstStyle/>
          <a:p>
            <a:pPr marL="0" marR="0" indent="342900" algn="just">
              <a:spcBef>
                <a:spcPts val="0"/>
              </a:spcBef>
              <a:spcAft>
                <a:spcPts val="0"/>
              </a:spcAft>
            </a:pPr>
            <a:r>
              <a:rPr lang="sr-Cyrl-RS" sz="2400" dirty="0">
                <a:ea typeface="Calibri" panose="020F0502020204030204" pitchFamily="34" charset="0"/>
              </a:rPr>
              <a:t>У</a:t>
            </a:r>
            <a:r>
              <a:rPr lang="en-US" sz="2400" dirty="0" err="1">
                <a:effectLst/>
                <a:ea typeface="Calibri" panose="020F0502020204030204" pitchFamily="34" charset="0"/>
              </a:rPr>
              <a:t>главном</a:t>
            </a:r>
            <a:r>
              <a:rPr lang="en-US" sz="2400" dirty="0">
                <a:effectLst/>
                <a:ea typeface="Calibri" panose="020F0502020204030204" pitchFamily="34" charset="0"/>
              </a:rPr>
              <a:t> </a:t>
            </a:r>
            <a:r>
              <a:rPr lang="sr-Cyrl-RS" sz="2400" dirty="0">
                <a:effectLst/>
                <a:ea typeface="Calibri" panose="020F0502020204030204" pitchFamily="34" charset="0"/>
              </a:rPr>
              <a:t>се </a:t>
            </a:r>
            <a:r>
              <a:rPr lang="en-US" sz="2400" dirty="0" err="1">
                <a:effectLst/>
                <a:ea typeface="Calibri" panose="020F0502020204030204" pitchFamily="34" charset="0"/>
              </a:rPr>
              <a:t>виђају</a:t>
            </a:r>
            <a:r>
              <a:rPr lang="en-US" sz="2400" dirty="0">
                <a:effectLst/>
                <a:ea typeface="Calibri" panose="020F0502020204030204" pitchFamily="34" charset="0"/>
              </a:rPr>
              <a:t> </a:t>
            </a:r>
            <a:r>
              <a:rPr lang="en-US" sz="2400" dirty="0" err="1">
                <a:effectLst/>
                <a:ea typeface="Calibri" panose="020F0502020204030204" pitchFamily="34" charset="0"/>
              </a:rPr>
              <a:t>код</a:t>
            </a:r>
            <a:r>
              <a:rPr lang="en-US" sz="2400" dirty="0">
                <a:effectLst/>
                <a:ea typeface="Calibri" panose="020F0502020204030204" pitchFamily="34" charset="0"/>
              </a:rPr>
              <a:t> </a:t>
            </a:r>
            <a:r>
              <a:rPr lang="en-US" sz="2400" dirty="0" err="1">
                <a:effectLst/>
                <a:ea typeface="Calibri" panose="020F0502020204030204" pitchFamily="34" charset="0"/>
              </a:rPr>
              <a:t>дец</a:t>
            </a:r>
            <a:r>
              <a:rPr lang="sr-Cyrl-RS" sz="2400" dirty="0">
                <a:effectLst/>
                <a:ea typeface="Calibri" panose="020F0502020204030204" pitchFamily="34" charset="0"/>
              </a:rPr>
              <a:t>е</a:t>
            </a:r>
            <a:r>
              <a:rPr lang="en-US" sz="2400" dirty="0">
                <a:effectLst/>
                <a:ea typeface="Calibri" panose="020F0502020204030204" pitchFamily="34" charset="0"/>
              </a:rPr>
              <a:t> </a:t>
            </a:r>
            <a:r>
              <a:rPr lang="en-US" sz="2400" dirty="0" err="1">
                <a:effectLst/>
                <a:ea typeface="Calibri" panose="020F0502020204030204" pitchFamily="34" charset="0"/>
              </a:rPr>
              <a:t>млађе</a:t>
            </a:r>
            <a:r>
              <a:rPr lang="en-US" sz="2400" dirty="0">
                <a:effectLst/>
                <a:ea typeface="Calibri" panose="020F0502020204030204" pitchFamily="34" charset="0"/>
              </a:rPr>
              <a:t> </a:t>
            </a:r>
            <a:r>
              <a:rPr lang="en-US" sz="2400" dirty="0" err="1">
                <a:effectLst/>
                <a:ea typeface="Calibri" panose="020F0502020204030204" pitchFamily="34" charset="0"/>
              </a:rPr>
              <a:t>од</a:t>
            </a:r>
            <a:r>
              <a:rPr lang="en-US" sz="2400" dirty="0">
                <a:effectLst/>
                <a:ea typeface="Calibri" panose="020F0502020204030204" pitchFamily="34" charset="0"/>
              </a:rPr>
              <a:t> 5 </a:t>
            </a:r>
            <a:r>
              <a:rPr lang="en-US" sz="2400" dirty="0" err="1">
                <a:effectLst/>
                <a:ea typeface="Calibri" panose="020F0502020204030204" pitchFamily="34" charset="0"/>
              </a:rPr>
              <a:t>година</a:t>
            </a:r>
            <a:r>
              <a:rPr lang="sr-Cyrl-RS" sz="2400" dirty="0">
                <a:effectLst/>
                <a:ea typeface="Calibri" panose="020F0502020204030204" pitchFamily="34" charset="0"/>
              </a:rPr>
              <a:t>,</a:t>
            </a:r>
            <a:r>
              <a:rPr lang="en-US" sz="2400" dirty="0">
                <a:effectLst/>
                <a:ea typeface="Calibri" panose="020F0502020204030204" pitchFamily="34" charset="0"/>
              </a:rPr>
              <a:t> </a:t>
            </a:r>
            <a:r>
              <a:rPr lang="en-US" sz="2400" dirty="0" err="1">
                <a:effectLst/>
                <a:ea typeface="Calibri" panose="020F0502020204030204" pitchFamily="34" charset="0"/>
              </a:rPr>
              <a:t>која</a:t>
            </a:r>
            <a:r>
              <a:rPr lang="en-US" sz="2400" dirty="0">
                <a:effectLst/>
                <a:ea typeface="Calibri" panose="020F0502020204030204" pitchFamily="34" charset="0"/>
              </a:rPr>
              <a:t> </a:t>
            </a:r>
            <a:r>
              <a:rPr lang="en-US" sz="2400" dirty="0" err="1">
                <a:effectLst/>
                <a:ea typeface="Calibri" panose="020F0502020204030204" pitchFamily="34" charset="0"/>
              </a:rPr>
              <a:t>често</a:t>
            </a:r>
            <a:r>
              <a:rPr lang="en-US" sz="2400" dirty="0">
                <a:effectLst/>
                <a:ea typeface="Calibri" panose="020F0502020204030204" pitchFamily="34" charset="0"/>
              </a:rPr>
              <a:t> </a:t>
            </a:r>
            <a:r>
              <a:rPr lang="en-US" sz="2400" dirty="0" err="1">
                <a:effectLst/>
                <a:ea typeface="Calibri" panose="020F0502020204030204" pitchFamily="34" charset="0"/>
              </a:rPr>
              <a:t>експериментишући</a:t>
            </a:r>
            <a:r>
              <a:rPr lang="en-US" sz="2400" dirty="0">
                <a:effectLst/>
                <a:ea typeface="Calibri" panose="020F0502020204030204" pitchFamily="34" charset="0"/>
              </a:rPr>
              <a:t> и </a:t>
            </a:r>
            <a:r>
              <a:rPr lang="en-US" sz="2400" dirty="0" err="1">
                <a:effectLst/>
                <a:ea typeface="Calibri" panose="020F0502020204030204" pitchFamily="34" charset="0"/>
              </a:rPr>
              <a:t>истражујући</a:t>
            </a:r>
            <a:r>
              <a:rPr lang="en-US" sz="2400" dirty="0">
                <a:effectLst/>
                <a:ea typeface="Calibri" panose="020F0502020204030204" pitchFamily="34" charset="0"/>
              </a:rPr>
              <a:t> </a:t>
            </a:r>
            <a:r>
              <a:rPr lang="en-US" sz="2400" dirty="0" err="1">
                <a:effectLst/>
                <a:ea typeface="Calibri" panose="020F0502020204030204" pitchFamily="34" charset="0"/>
              </a:rPr>
              <a:t>своје</a:t>
            </a:r>
            <a:r>
              <a:rPr lang="en-US" sz="2400" dirty="0">
                <a:effectLst/>
                <a:ea typeface="Calibri" panose="020F0502020204030204" pitchFamily="34" charset="0"/>
              </a:rPr>
              <a:t> </a:t>
            </a:r>
            <a:r>
              <a:rPr lang="en-US" sz="2400" dirty="0" err="1">
                <a:effectLst/>
                <a:ea typeface="Calibri" panose="020F0502020204030204" pitchFamily="34" charset="0"/>
              </a:rPr>
              <a:t>тело</a:t>
            </a:r>
            <a:r>
              <a:rPr lang="sr-Cyrl-RS" sz="2400" dirty="0">
                <a:effectLst/>
                <a:ea typeface="Calibri" panose="020F0502020204030204" pitchFamily="34" charset="0"/>
              </a:rPr>
              <a:t>,</a:t>
            </a:r>
            <a:r>
              <a:rPr lang="en-US" sz="2400" dirty="0">
                <a:effectLst/>
                <a:ea typeface="Calibri" panose="020F0502020204030204" pitchFamily="34" charset="0"/>
              </a:rPr>
              <a:t> у </a:t>
            </a:r>
            <a:r>
              <a:rPr lang="en-US" sz="2400" dirty="0" err="1">
                <a:effectLst/>
                <a:ea typeface="Calibri" panose="020F0502020204030204" pitchFamily="34" charset="0"/>
              </a:rPr>
              <a:t>игри</a:t>
            </a:r>
            <a:r>
              <a:rPr lang="en-US" sz="2400" dirty="0">
                <a:effectLst/>
                <a:ea typeface="Calibri" panose="020F0502020204030204" pitchFamily="34" charset="0"/>
              </a:rPr>
              <a:t> </a:t>
            </a:r>
            <a:r>
              <a:rPr lang="en-US" sz="2400" dirty="0" err="1">
                <a:effectLst/>
                <a:ea typeface="Calibri" panose="020F0502020204030204" pitchFamily="34" charset="0"/>
              </a:rPr>
              <a:t>стављају</a:t>
            </a:r>
            <a:r>
              <a:rPr lang="en-US" sz="2400" dirty="0">
                <a:effectLst/>
                <a:ea typeface="Calibri" panose="020F0502020204030204" pitchFamily="34" charset="0"/>
              </a:rPr>
              <a:t> </a:t>
            </a:r>
            <a:r>
              <a:rPr lang="en-US" sz="2400" dirty="0" err="1">
                <a:effectLst/>
                <a:ea typeface="Calibri" panose="020F0502020204030204" pitchFamily="34" charset="0"/>
              </a:rPr>
              <a:t>разне</a:t>
            </a:r>
            <a:r>
              <a:rPr lang="en-US" sz="2400" dirty="0">
                <a:effectLst/>
                <a:ea typeface="Calibri" panose="020F0502020204030204" pitchFamily="34" charset="0"/>
              </a:rPr>
              <a:t> </a:t>
            </a:r>
            <a:r>
              <a:rPr lang="en-US" sz="2400" dirty="0" err="1">
                <a:effectLst/>
                <a:ea typeface="Calibri" panose="020F0502020204030204" pitchFamily="34" charset="0"/>
              </a:rPr>
              <a:t>предмете</a:t>
            </a:r>
            <a:r>
              <a:rPr lang="en-US" sz="2400" dirty="0">
                <a:effectLst/>
                <a:ea typeface="Calibri" panose="020F0502020204030204" pitchFamily="34" charset="0"/>
              </a:rPr>
              <a:t> у </a:t>
            </a:r>
            <a:r>
              <a:rPr lang="en-US" sz="2400" dirty="0" err="1">
                <a:effectLst/>
                <a:ea typeface="Calibri" panose="020F0502020204030204" pitchFamily="34" charset="0"/>
              </a:rPr>
              <a:t>нос</a:t>
            </a:r>
            <a:r>
              <a:rPr lang="en-US" sz="2400" dirty="0">
                <a:effectLst/>
                <a:ea typeface="Calibri" panose="020F0502020204030204" pitchFamily="34" charset="0"/>
              </a:rPr>
              <a:t>.</a:t>
            </a:r>
            <a:r>
              <a:rPr lang="sr-Cyrl-RS" sz="2400" dirty="0">
                <a:effectLst/>
                <a:ea typeface="Calibri" panose="020F0502020204030204" pitchFamily="34" charset="0"/>
              </a:rPr>
              <a:t> </a:t>
            </a:r>
            <a:r>
              <a:rPr lang="en-US" sz="2400" dirty="0" err="1">
                <a:effectLst/>
                <a:ea typeface="Calibri" panose="020F0502020204030204" pitchFamily="34" charset="0"/>
              </a:rPr>
              <a:t>Страна</a:t>
            </a:r>
            <a:r>
              <a:rPr lang="en-US" sz="2400" dirty="0">
                <a:effectLst/>
                <a:ea typeface="Calibri" panose="020F0502020204030204" pitchFamily="34" charset="0"/>
              </a:rPr>
              <a:t> </a:t>
            </a:r>
            <a:r>
              <a:rPr lang="en-US" sz="2400" dirty="0" err="1">
                <a:effectLst/>
                <a:ea typeface="Calibri" panose="020F0502020204030204" pitchFamily="34" charset="0"/>
              </a:rPr>
              <a:t>тела</a:t>
            </a:r>
            <a:r>
              <a:rPr lang="en-US" sz="2400" dirty="0">
                <a:effectLst/>
                <a:ea typeface="Calibri" panose="020F0502020204030204" pitchFamily="34" charset="0"/>
              </a:rPr>
              <a:t> у </a:t>
            </a:r>
            <a:r>
              <a:rPr lang="en-US" sz="2400" dirty="0" err="1">
                <a:effectLst/>
                <a:ea typeface="Calibri" panose="020F0502020204030204" pitchFamily="34" charset="0"/>
              </a:rPr>
              <a:t>нос</a:t>
            </a:r>
            <a:r>
              <a:rPr lang="en-US" sz="2400" dirty="0">
                <a:effectLst/>
                <a:ea typeface="Calibri" panose="020F0502020204030204" pitchFamily="34" charset="0"/>
              </a:rPr>
              <a:t> </a:t>
            </a:r>
            <a:r>
              <a:rPr lang="en-US" sz="2400" dirty="0" err="1">
                <a:effectLst/>
                <a:ea typeface="Calibri" panose="020F0502020204030204" pitchFamily="34" charset="0"/>
              </a:rPr>
              <a:t>најчешће</a:t>
            </a:r>
            <a:r>
              <a:rPr lang="en-US" sz="2400" dirty="0">
                <a:effectLst/>
                <a:ea typeface="Calibri" panose="020F0502020204030204" pitchFamily="34" charset="0"/>
              </a:rPr>
              <a:t> </a:t>
            </a:r>
            <a:r>
              <a:rPr lang="en-US" sz="2400" dirty="0" err="1">
                <a:effectLst/>
                <a:ea typeface="Calibri" panose="020F0502020204030204" pitchFamily="34" charset="0"/>
              </a:rPr>
              <a:t>доспевају</a:t>
            </a:r>
            <a:r>
              <a:rPr lang="en-US" sz="2400" dirty="0">
                <a:effectLst/>
                <a:ea typeface="Calibri" panose="020F0502020204030204" pitchFamily="34" charset="0"/>
              </a:rPr>
              <a:t> </a:t>
            </a:r>
            <a:r>
              <a:rPr lang="en-US" sz="2400" dirty="0" err="1">
                <a:effectLst/>
                <a:ea typeface="Calibri" panose="020F0502020204030204" pitchFamily="34" charset="0"/>
              </a:rPr>
              <a:t>кроз</a:t>
            </a:r>
            <a:r>
              <a:rPr lang="en-US" sz="2400" dirty="0">
                <a:effectLst/>
                <a:ea typeface="Calibri" panose="020F0502020204030204" pitchFamily="34" charset="0"/>
              </a:rPr>
              <a:t> </a:t>
            </a:r>
            <a:r>
              <a:rPr lang="en-US" sz="2400" dirty="0" err="1">
                <a:effectLst/>
                <a:ea typeface="Calibri" panose="020F0502020204030204" pitchFamily="34" charset="0"/>
              </a:rPr>
              <a:t>предње</a:t>
            </a:r>
            <a:r>
              <a:rPr lang="en-US" sz="2400" dirty="0">
                <a:effectLst/>
                <a:ea typeface="Calibri" panose="020F0502020204030204" pitchFamily="34" charset="0"/>
              </a:rPr>
              <a:t> </a:t>
            </a:r>
            <a:r>
              <a:rPr lang="en-US" sz="2400" dirty="0" err="1">
                <a:effectLst/>
                <a:ea typeface="Calibri" panose="020F0502020204030204" pitchFamily="34" charset="0"/>
              </a:rPr>
              <a:t>отворе</a:t>
            </a:r>
            <a:r>
              <a:rPr lang="en-US" sz="2400" dirty="0">
                <a:effectLst/>
                <a:ea typeface="Calibri" panose="020F0502020204030204" pitchFamily="34" charset="0"/>
              </a:rPr>
              <a:t>. </a:t>
            </a:r>
            <a:r>
              <a:rPr lang="en-US" sz="2400" dirty="0" err="1">
                <a:effectLst/>
                <a:ea typeface="Calibri" panose="020F0502020204030204" pitchFamily="34" charset="0"/>
              </a:rPr>
              <a:t>По</a:t>
            </a:r>
            <a:r>
              <a:rPr lang="en-US" sz="2400" dirty="0">
                <a:effectLst/>
                <a:ea typeface="Calibri" panose="020F0502020204030204" pitchFamily="34" charset="0"/>
              </a:rPr>
              <a:t> </a:t>
            </a:r>
            <a:r>
              <a:rPr lang="en-US" sz="2400" dirty="0" err="1">
                <a:effectLst/>
                <a:ea typeface="Calibri" panose="020F0502020204030204" pitchFamily="34" charset="0"/>
              </a:rPr>
              <a:t>свом</a:t>
            </a:r>
            <a:r>
              <a:rPr lang="en-US" sz="2400" dirty="0">
                <a:effectLst/>
                <a:ea typeface="Calibri" panose="020F0502020204030204" pitchFamily="34" charset="0"/>
              </a:rPr>
              <a:t> </a:t>
            </a:r>
            <a:r>
              <a:rPr lang="en-US" sz="2400" dirty="0" err="1">
                <a:effectLst/>
                <a:ea typeface="Calibri" panose="020F0502020204030204" pitchFamily="34" charset="0"/>
              </a:rPr>
              <a:t>пореклу</a:t>
            </a:r>
            <a:r>
              <a:rPr lang="en-US" sz="2400" dirty="0">
                <a:effectLst/>
                <a:ea typeface="Calibri" panose="020F0502020204030204" pitchFamily="34" charset="0"/>
              </a:rPr>
              <a:t> </a:t>
            </a:r>
            <a:r>
              <a:rPr lang="en-US" sz="2400" dirty="0" err="1">
                <a:effectLst/>
                <a:ea typeface="Calibri" panose="020F0502020204030204" pitchFamily="34" charset="0"/>
              </a:rPr>
              <a:t>могу</a:t>
            </a:r>
            <a:r>
              <a:rPr lang="en-US" sz="2400" dirty="0">
                <a:effectLst/>
                <a:ea typeface="Calibri" panose="020F0502020204030204" pitchFamily="34" charset="0"/>
              </a:rPr>
              <a:t> </a:t>
            </a:r>
            <a:r>
              <a:rPr lang="en-US" sz="2400" dirty="0" err="1">
                <a:effectLst/>
                <a:ea typeface="Calibri" panose="020F0502020204030204" pitchFamily="34" charset="0"/>
              </a:rPr>
              <a:t>бити</a:t>
            </a:r>
            <a:r>
              <a:rPr lang="en-US" sz="2400" dirty="0">
                <a:effectLst/>
                <a:ea typeface="Calibri" panose="020F0502020204030204" pitchFamily="34" charset="0"/>
              </a:rPr>
              <a:t>: </a:t>
            </a:r>
            <a:r>
              <a:rPr lang="en-US" sz="2400" dirty="0" err="1">
                <a:effectLst/>
                <a:ea typeface="Calibri" panose="020F0502020204030204" pitchFamily="34" charset="0"/>
              </a:rPr>
              <a:t>ендогена</a:t>
            </a:r>
            <a:r>
              <a:rPr lang="en-US" sz="2400" dirty="0">
                <a:effectLst/>
                <a:ea typeface="Calibri" panose="020F0502020204030204" pitchFamily="34" charset="0"/>
              </a:rPr>
              <a:t> и </a:t>
            </a:r>
            <a:r>
              <a:rPr lang="en-US" sz="2400" dirty="0" err="1">
                <a:effectLst/>
                <a:ea typeface="Calibri" panose="020F0502020204030204" pitchFamily="34" charset="0"/>
              </a:rPr>
              <a:t>егзогена</a:t>
            </a:r>
            <a:r>
              <a:rPr lang="en-US" sz="2400" dirty="0">
                <a:effectLst/>
                <a:ea typeface="Calibri" panose="020F0502020204030204" pitchFamily="34" charset="0"/>
              </a:rPr>
              <a:t>, </a:t>
            </a:r>
            <a:r>
              <a:rPr lang="en-US" sz="2400" dirty="0" err="1">
                <a:effectLst/>
                <a:ea typeface="Calibri" panose="020F0502020204030204" pitchFamily="34" charset="0"/>
              </a:rPr>
              <a:t>органска</a:t>
            </a:r>
            <a:r>
              <a:rPr lang="en-US" sz="2400" dirty="0">
                <a:effectLst/>
                <a:ea typeface="Calibri" panose="020F0502020204030204" pitchFamily="34" charset="0"/>
              </a:rPr>
              <a:t> и </a:t>
            </a:r>
            <a:r>
              <a:rPr lang="en-US" sz="2400" dirty="0" err="1">
                <a:effectLst/>
                <a:ea typeface="Calibri" panose="020F0502020204030204" pitchFamily="34" charset="0"/>
              </a:rPr>
              <a:t>неорганска</a:t>
            </a:r>
            <a:r>
              <a:rPr lang="en-US" sz="2400" dirty="0">
                <a:effectLst/>
                <a:ea typeface="Calibri" panose="020F0502020204030204" pitchFamily="34" charset="0"/>
              </a:rPr>
              <a:t>.</a:t>
            </a:r>
            <a:endParaRPr lang="en-US" sz="2400" dirty="0">
              <a:effectLst/>
              <a:ea typeface="Times New Roman" panose="02020603050405020304" pitchFamily="18" charset="0"/>
            </a:endParaRPr>
          </a:p>
          <a:p>
            <a:pPr marL="0" marR="0" indent="342900" algn="just">
              <a:spcBef>
                <a:spcPts val="0"/>
              </a:spcBef>
              <a:spcAft>
                <a:spcPts val="0"/>
              </a:spcAft>
            </a:pPr>
            <a:r>
              <a:rPr lang="sr-Cyrl-RS" sz="2400" b="1" dirty="0">
                <a:ea typeface="Calibri" panose="020F0502020204030204" pitchFamily="34" charset="0"/>
              </a:rPr>
              <a:t>К</a:t>
            </a:r>
            <a:r>
              <a:rPr lang="en-US" sz="2400" b="1" dirty="0" err="1">
                <a:effectLst/>
                <a:ea typeface="Calibri" panose="020F0502020204030204" pitchFamily="34" charset="0"/>
              </a:rPr>
              <a:t>линичк</a:t>
            </a:r>
            <a:r>
              <a:rPr lang="sr-Cyrl-RS" sz="2400" b="1" dirty="0">
                <a:effectLst/>
                <a:ea typeface="Calibri" panose="020F0502020204030204" pitchFamily="34" charset="0"/>
              </a:rPr>
              <a:t>а</a:t>
            </a:r>
            <a:r>
              <a:rPr lang="en-US" sz="2400" b="1" dirty="0">
                <a:effectLst/>
                <a:ea typeface="Calibri" panose="020F0502020204030204" pitchFamily="34" charset="0"/>
              </a:rPr>
              <a:t> </a:t>
            </a:r>
            <a:r>
              <a:rPr lang="en-US" sz="2400" b="1" dirty="0" err="1">
                <a:effectLst/>
                <a:ea typeface="Calibri" panose="020F0502020204030204" pitchFamily="34" charset="0"/>
              </a:rPr>
              <a:t>сли</a:t>
            </a:r>
            <a:r>
              <a:rPr lang="sr-Cyrl-RS" sz="2400" b="1" dirty="0">
                <a:effectLst/>
                <a:ea typeface="Calibri" panose="020F0502020204030204" pitchFamily="34" charset="0"/>
              </a:rPr>
              <a:t>ка:</a:t>
            </a:r>
            <a:r>
              <a:rPr lang="en-US" sz="2400" dirty="0">
                <a:effectLst/>
                <a:ea typeface="Calibri" panose="020F0502020204030204" pitchFamily="34" charset="0"/>
              </a:rPr>
              <a:t> </a:t>
            </a:r>
            <a:r>
              <a:rPr lang="en-US" sz="2400" dirty="0" err="1">
                <a:effectLst/>
                <a:ea typeface="Calibri" panose="020F0502020204030204" pitchFamily="34" charset="0"/>
              </a:rPr>
              <a:t>једнострана</a:t>
            </a:r>
            <a:r>
              <a:rPr lang="en-US" sz="2400" dirty="0">
                <a:effectLst/>
                <a:ea typeface="Calibri" panose="020F0502020204030204" pitchFamily="34" charset="0"/>
              </a:rPr>
              <a:t> </a:t>
            </a:r>
            <a:r>
              <a:rPr lang="en-US" sz="2400" dirty="0" err="1">
                <a:effectLst/>
                <a:ea typeface="Calibri" panose="020F0502020204030204" pitchFamily="34" charset="0"/>
              </a:rPr>
              <a:t>секреција</a:t>
            </a:r>
            <a:r>
              <a:rPr lang="en-US" sz="2400" dirty="0">
                <a:effectLst/>
                <a:ea typeface="Calibri" panose="020F0502020204030204" pitchFamily="34" charset="0"/>
              </a:rPr>
              <a:t> </a:t>
            </a:r>
            <a:r>
              <a:rPr lang="en-US" sz="2400" dirty="0" err="1">
                <a:effectLst/>
                <a:ea typeface="Calibri" panose="020F0502020204030204" pitchFamily="34" charset="0"/>
              </a:rPr>
              <a:t>из</a:t>
            </a:r>
            <a:r>
              <a:rPr lang="en-US" sz="2400" dirty="0">
                <a:effectLst/>
                <a:ea typeface="Calibri" panose="020F0502020204030204" pitchFamily="34" charset="0"/>
              </a:rPr>
              <a:t> </a:t>
            </a:r>
            <a:r>
              <a:rPr lang="en-US" sz="2400" dirty="0" err="1">
                <a:effectLst/>
                <a:ea typeface="Calibri" panose="020F0502020204030204" pitchFamily="34" charset="0"/>
              </a:rPr>
              <a:t>носа</a:t>
            </a:r>
            <a:r>
              <a:rPr lang="en-US" sz="2400" dirty="0">
                <a:effectLst/>
                <a:ea typeface="Calibri" panose="020F0502020204030204" pitchFamily="34" charset="0"/>
              </a:rPr>
              <a:t> </a:t>
            </a:r>
            <a:r>
              <a:rPr lang="en-US" sz="2400" dirty="0" err="1">
                <a:effectLst/>
                <a:ea typeface="Calibri" panose="020F0502020204030204" pitchFamily="34" charset="0"/>
              </a:rPr>
              <a:t>на</a:t>
            </a:r>
            <a:r>
              <a:rPr lang="en-US" sz="2400" dirty="0">
                <a:effectLst/>
                <a:ea typeface="Calibri" panose="020F0502020204030204" pitchFamily="34" charset="0"/>
              </a:rPr>
              <a:t> </a:t>
            </a:r>
            <a:r>
              <a:rPr lang="en-US" sz="2400" dirty="0" err="1">
                <a:effectLst/>
                <a:ea typeface="Calibri" panose="020F0502020204030204" pitchFamily="34" charset="0"/>
              </a:rPr>
              <a:t>страни</a:t>
            </a:r>
            <a:r>
              <a:rPr lang="en-US" sz="2400" dirty="0">
                <a:effectLst/>
                <a:ea typeface="Calibri" panose="020F0502020204030204" pitchFamily="34" charset="0"/>
              </a:rPr>
              <a:t> </a:t>
            </a:r>
            <a:r>
              <a:rPr lang="en-US" sz="2400" dirty="0" err="1">
                <a:effectLst/>
                <a:ea typeface="Calibri" panose="020F0502020204030204" pitchFamily="34" charset="0"/>
              </a:rPr>
              <a:t>где</a:t>
            </a:r>
            <a:r>
              <a:rPr lang="en-US" sz="2400" dirty="0">
                <a:effectLst/>
                <a:ea typeface="Calibri" panose="020F0502020204030204" pitchFamily="34" charset="0"/>
              </a:rPr>
              <a:t> </a:t>
            </a:r>
            <a:r>
              <a:rPr lang="en-US" sz="2400" dirty="0" err="1">
                <a:effectLst/>
                <a:ea typeface="Calibri" panose="020F0502020204030204" pitchFamily="34" charset="0"/>
              </a:rPr>
              <a:t>се</a:t>
            </a:r>
            <a:r>
              <a:rPr lang="en-US" sz="2400" dirty="0">
                <a:effectLst/>
                <a:ea typeface="Calibri" panose="020F0502020204030204" pitchFamily="34" charset="0"/>
              </a:rPr>
              <a:t> </a:t>
            </a:r>
            <a:r>
              <a:rPr lang="en-US" sz="2400" dirty="0" err="1">
                <a:effectLst/>
                <a:ea typeface="Calibri" panose="020F0502020204030204" pitchFamily="34" charset="0"/>
              </a:rPr>
              <a:t>налази</a:t>
            </a:r>
            <a:r>
              <a:rPr lang="en-US" sz="2400" dirty="0">
                <a:effectLst/>
                <a:ea typeface="Calibri" panose="020F0502020204030204" pitchFamily="34" charset="0"/>
              </a:rPr>
              <a:t> </a:t>
            </a:r>
            <a:r>
              <a:rPr lang="en-US" sz="2400" dirty="0" err="1">
                <a:effectLst/>
                <a:ea typeface="Calibri" panose="020F0502020204030204" pitchFamily="34" charset="0"/>
              </a:rPr>
              <a:t>страно</a:t>
            </a:r>
            <a:r>
              <a:rPr lang="en-US" sz="2400" dirty="0">
                <a:effectLst/>
                <a:ea typeface="Calibri" panose="020F0502020204030204" pitchFamily="34" charset="0"/>
              </a:rPr>
              <a:t> </a:t>
            </a:r>
            <a:r>
              <a:rPr lang="en-US" sz="2400" dirty="0" err="1">
                <a:effectLst/>
                <a:ea typeface="Calibri" panose="020F0502020204030204" pitchFamily="34" charset="0"/>
              </a:rPr>
              <a:t>тело</a:t>
            </a:r>
            <a:r>
              <a:rPr lang="en-US" sz="2400" dirty="0">
                <a:effectLst/>
                <a:ea typeface="Calibri" panose="020F0502020204030204" pitchFamily="34" charset="0"/>
              </a:rPr>
              <a:t>. </a:t>
            </a:r>
            <a:r>
              <a:rPr lang="en-US" sz="2400" dirty="0" err="1">
                <a:effectLst/>
                <a:ea typeface="Calibri" panose="020F0502020204030204" pitchFamily="34" charset="0"/>
              </a:rPr>
              <a:t>Понекад</a:t>
            </a:r>
            <a:r>
              <a:rPr lang="en-US" sz="2400" dirty="0">
                <a:effectLst/>
                <a:ea typeface="Calibri" panose="020F0502020204030204" pitchFamily="34" charset="0"/>
              </a:rPr>
              <a:t> </a:t>
            </a:r>
            <a:r>
              <a:rPr lang="en-US" sz="2400" dirty="0" err="1">
                <a:effectLst/>
                <a:ea typeface="Calibri" panose="020F0502020204030204" pitchFamily="34" charset="0"/>
              </a:rPr>
              <a:t>се</a:t>
            </a:r>
            <a:r>
              <a:rPr lang="en-US" sz="2400" dirty="0">
                <a:effectLst/>
                <a:ea typeface="Calibri" panose="020F0502020204030204" pitchFamily="34" charset="0"/>
              </a:rPr>
              <a:t> </a:t>
            </a:r>
            <a:r>
              <a:rPr lang="en-US" sz="2400" dirty="0" err="1">
                <a:effectLst/>
                <a:ea typeface="Calibri" panose="020F0502020204030204" pitchFamily="34" charset="0"/>
              </a:rPr>
              <a:t>јавља</a:t>
            </a:r>
            <a:r>
              <a:rPr lang="en-US" sz="2400" dirty="0">
                <a:effectLst/>
                <a:ea typeface="Calibri" panose="020F0502020204030204" pitchFamily="34" charset="0"/>
              </a:rPr>
              <a:t> и </a:t>
            </a:r>
            <a:r>
              <a:rPr lang="en-US" sz="2400" dirty="0" err="1">
                <a:effectLst/>
                <a:ea typeface="Calibri" panose="020F0502020204030204" pitchFamily="34" charset="0"/>
              </a:rPr>
              <a:t>једнострана</a:t>
            </a:r>
            <a:r>
              <a:rPr lang="en-US" sz="2400" dirty="0">
                <a:effectLst/>
                <a:ea typeface="Calibri" panose="020F0502020204030204" pitchFamily="34" charset="0"/>
              </a:rPr>
              <a:t> </a:t>
            </a:r>
            <a:r>
              <a:rPr lang="en-US" sz="2400" dirty="0" err="1">
                <a:effectLst/>
                <a:ea typeface="Calibri" panose="020F0502020204030204" pitchFamily="34" charset="0"/>
              </a:rPr>
              <a:t>епистакса</a:t>
            </a:r>
            <a:r>
              <a:rPr lang="en-US" sz="2400" dirty="0">
                <a:effectLst/>
                <a:ea typeface="Calibri" panose="020F0502020204030204" pitchFamily="34" charset="0"/>
              </a:rPr>
              <a:t>. </a:t>
            </a:r>
            <a:r>
              <a:rPr lang="en-US" sz="2400" dirty="0" err="1">
                <a:effectLst/>
                <a:ea typeface="Calibri" panose="020F0502020204030204" pitchFamily="34" charset="0"/>
              </a:rPr>
              <a:t>Дисање</a:t>
            </a:r>
            <a:r>
              <a:rPr lang="en-US" sz="2400" dirty="0">
                <a:effectLst/>
                <a:ea typeface="Calibri" panose="020F0502020204030204" pitchFamily="34" charset="0"/>
              </a:rPr>
              <a:t> </a:t>
            </a:r>
            <a:r>
              <a:rPr lang="en-US" sz="2400" dirty="0" err="1">
                <a:effectLst/>
                <a:ea typeface="Calibri" panose="020F0502020204030204" pitchFamily="34" charset="0"/>
              </a:rPr>
              <a:t>на</a:t>
            </a:r>
            <a:r>
              <a:rPr lang="en-US" sz="2400" dirty="0">
                <a:effectLst/>
                <a:ea typeface="Calibri" panose="020F0502020204030204" pitchFamily="34" charset="0"/>
              </a:rPr>
              <a:t> </a:t>
            </a:r>
            <a:r>
              <a:rPr lang="en-US" sz="2400" dirty="0" err="1">
                <a:effectLst/>
                <a:ea typeface="Calibri" panose="020F0502020204030204" pitchFamily="34" charset="0"/>
              </a:rPr>
              <a:t>нос</a:t>
            </a:r>
            <a:r>
              <a:rPr lang="en-US" sz="2400" dirty="0">
                <a:effectLst/>
                <a:ea typeface="Calibri" panose="020F0502020204030204" pitchFamily="34" charset="0"/>
              </a:rPr>
              <a:t> </a:t>
            </a:r>
            <a:r>
              <a:rPr lang="en-US" sz="2400" dirty="0" err="1">
                <a:effectLst/>
                <a:ea typeface="Calibri" panose="020F0502020204030204" pitchFamily="34" charset="0"/>
              </a:rPr>
              <a:t>на</a:t>
            </a:r>
            <a:r>
              <a:rPr lang="en-US" sz="2400" dirty="0">
                <a:effectLst/>
                <a:ea typeface="Calibri" panose="020F0502020204030204" pitchFamily="34" charset="0"/>
              </a:rPr>
              <a:t> </a:t>
            </a:r>
            <a:r>
              <a:rPr lang="en-US" sz="2400" dirty="0" err="1">
                <a:effectLst/>
                <a:ea typeface="Calibri" panose="020F0502020204030204" pitchFamily="34" charset="0"/>
              </a:rPr>
              <a:t>страни</a:t>
            </a:r>
            <a:r>
              <a:rPr lang="en-US" sz="2400" dirty="0">
                <a:effectLst/>
                <a:ea typeface="Calibri" panose="020F0502020204030204" pitchFamily="34" charset="0"/>
              </a:rPr>
              <a:t> </a:t>
            </a:r>
            <a:r>
              <a:rPr lang="en-US" sz="2400" dirty="0" err="1">
                <a:effectLst/>
                <a:ea typeface="Calibri" panose="020F0502020204030204" pitchFamily="34" charset="0"/>
              </a:rPr>
              <a:t>страног</a:t>
            </a:r>
            <a:r>
              <a:rPr lang="en-US" sz="2400" dirty="0">
                <a:effectLst/>
                <a:ea typeface="Calibri" panose="020F0502020204030204" pitchFamily="34" charset="0"/>
              </a:rPr>
              <a:t> </a:t>
            </a:r>
            <a:r>
              <a:rPr lang="en-US" sz="2400" dirty="0" err="1">
                <a:effectLst/>
                <a:ea typeface="Calibri" panose="020F0502020204030204" pitchFamily="34" charset="0"/>
              </a:rPr>
              <a:t>тела</a:t>
            </a:r>
            <a:r>
              <a:rPr lang="en-US" sz="2400" dirty="0">
                <a:effectLst/>
                <a:ea typeface="Calibri" panose="020F0502020204030204" pitchFamily="34" charset="0"/>
              </a:rPr>
              <a:t> </a:t>
            </a:r>
            <a:r>
              <a:rPr lang="en-US" sz="2400" dirty="0" err="1">
                <a:effectLst/>
                <a:ea typeface="Calibri" panose="020F0502020204030204" pitchFamily="34" charset="0"/>
              </a:rPr>
              <a:t>је</a:t>
            </a:r>
            <a:r>
              <a:rPr lang="en-US" sz="2400" dirty="0">
                <a:effectLst/>
                <a:ea typeface="Calibri" panose="020F0502020204030204" pitchFamily="34" charset="0"/>
              </a:rPr>
              <a:t> </a:t>
            </a:r>
            <a:r>
              <a:rPr lang="en-US" sz="2400" dirty="0" err="1">
                <a:effectLst/>
                <a:ea typeface="Calibri" panose="020F0502020204030204" pitchFamily="34" charset="0"/>
              </a:rPr>
              <a:t>отежано</a:t>
            </a:r>
            <a:r>
              <a:rPr lang="en-US" sz="2400" dirty="0">
                <a:effectLst/>
                <a:ea typeface="Calibri" panose="020F0502020204030204" pitchFamily="34" charset="0"/>
              </a:rPr>
              <a:t>.</a:t>
            </a:r>
            <a:endParaRPr lang="en-US" sz="2400" dirty="0">
              <a:effectLst/>
              <a:ea typeface="Times New Roman" panose="02020603050405020304" pitchFamily="18" charset="0"/>
            </a:endParaRPr>
          </a:p>
          <a:p>
            <a:pPr marL="0" marR="0" indent="342900" algn="just">
              <a:spcBef>
                <a:spcPts val="0"/>
              </a:spcBef>
              <a:spcAft>
                <a:spcPts val="0"/>
              </a:spcAft>
            </a:pPr>
            <a:r>
              <a:rPr lang="en-US" sz="2400" b="1" dirty="0" err="1">
                <a:effectLst/>
                <a:ea typeface="Calibri" panose="020F0502020204030204" pitchFamily="34" charset="0"/>
              </a:rPr>
              <a:t>Дијагноза</a:t>
            </a:r>
            <a:r>
              <a:rPr lang="en-US" sz="2400" dirty="0">
                <a:effectLst/>
                <a:ea typeface="Calibri" panose="020F0502020204030204" pitchFamily="34" charset="0"/>
              </a:rPr>
              <a:t> </a:t>
            </a:r>
            <a:r>
              <a:rPr lang="en-US" sz="2400" dirty="0" err="1">
                <a:effectLst/>
                <a:ea typeface="Calibri" panose="020F0502020204030204" pitchFamily="34" charset="0"/>
              </a:rPr>
              <a:t>се</a:t>
            </a:r>
            <a:r>
              <a:rPr lang="en-US" sz="2400" dirty="0">
                <a:effectLst/>
                <a:ea typeface="Calibri" panose="020F0502020204030204" pitchFamily="34" charset="0"/>
              </a:rPr>
              <a:t> </a:t>
            </a:r>
            <a:r>
              <a:rPr lang="en-US" sz="2400" dirty="0" err="1">
                <a:effectLst/>
                <a:ea typeface="Calibri" panose="020F0502020204030204" pitchFamily="34" charset="0"/>
              </a:rPr>
              <a:t>поставља</a:t>
            </a:r>
            <a:r>
              <a:rPr lang="en-US" sz="2400" dirty="0">
                <a:effectLst/>
                <a:ea typeface="Calibri" panose="020F0502020204030204" pitchFamily="34" charset="0"/>
              </a:rPr>
              <a:t> </a:t>
            </a:r>
            <a:r>
              <a:rPr lang="en-US" sz="2400" dirty="0" err="1">
                <a:effectLst/>
                <a:ea typeface="Calibri" panose="020F0502020204030204" pitchFamily="34" charset="0"/>
              </a:rPr>
              <a:t>на</a:t>
            </a:r>
            <a:r>
              <a:rPr lang="en-US" sz="2400" dirty="0">
                <a:effectLst/>
                <a:ea typeface="Calibri" panose="020F0502020204030204" pitchFamily="34" charset="0"/>
              </a:rPr>
              <a:t> </a:t>
            </a:r>
            <a:r>
              <a:rPr lang="en-US" sz="2400" dirty="0" err="1">
                <a:effectLst/>
                <a:ea typeface="Calibri" panose="020F0502020204030204" pitchFamily="34" charset="0"/>
              </a:rPr>
              <a:t>основу</a:t>
            </a:r>
            <a:r>
              <a:rPr lang="en-US" sz="2400" dirty="0">
                <a:effectLst/>
                <a:ea typeface="Calibri" panose="020F0502020204030204" pitchFamily="34" charset="0"/>
              </a:rPr>
              <a:t> </a:t>
            </a:r>
            <a:r>
              <a:rPr lang="en-US" sz="2400" dirty="0" err="1">
                <a:effectLst/>
                <a:ea typeface="Calibri" panose="020F0502020204030204" pitchFamily="34" charset="0"/>
              </a:rPr>
              <a:t>анамнезе</a:t>
            </a:r>
            <a:r>
              <a:rPr lang="en-US" sz="2400" dirty="0">
                <a:effectLst/>
                <a:ea typeface="Calibri" panose="020F0502020204030204" pitchFamily="34" charset="0"/>
              </a:rPr>
              <a:t> и </a:t>
            </a:r>
            <a:r>
              <a:rPr lang="en-US" sz="2400" dirty="0" err="1">
                <a:effectLst/>
                <a:ea typeface="Calibri" panose="020F0502020204030204" pitchFamily="34" charset="0"/>
              </a:rPr>
              <a:t>клиничког</a:t>
            </a:r>
            <a:r>
              <a:rPr lang="en-US" sz="2400" dirty="0">
                <a:effectLst/>
                <a:ea typeface="Calibri" panose="020F0502020204030204" pitchFamily="34" charset="0"/>
              </a:rPr>
              <a:t> </a:t>
            </a:r>
            <a:r>
              <a:rPr lang="en-US" sz="2400" dirty="0" err="1">
                <a:effectLst/>
                <a:ea typeface="Calibri" panose="020F0502020204030204" pitchFamily="34" charset="0"/>
              </a:rPr>
              <a:t>прегледа</a:t>
            </a:r>
            <a:r>
              <a:rPr lang="en-US" sz="2400" dirty="0">
                <a:effectLst/>
                <a:ea typeface="Calibri" panose="020F0502020204030204" pitchFamily="34" charset="0"/>
              </a:rPr>
              <a:t>. У </a:t>
            </a:r>
            <a:r>
              <a:rPr lang="en-US" sz="2400" dirty="0" err="1">
                <a:effectLst/>
                <a:ea typeface="Calibri" panose="020F0502020204030204" pitchFamily="34" charset="0"/>
              </a:rPr>
              <a:t>случају</a:t>
            </a:r>
            <a:r>
              <a:rPr lang="en-US" sz="2400" dirty="0">
                <a:effectLst/>
                <a:ea typeface="Calibri" panose="020F0502020204030204" pitchFamily="34" charset="0"/>
              </a:rPr>
              <a:t> </a:t>
            </a:r>
            <a:r>
              <a:rPr lang="sr-Cyrl-RS" sz="2400" dirty="0">
                <a:effectLst/>
                <a:ea typeface="Calibri" panose="020F0502020204030204" pitchFamily="34" charset="0"/>
              </a:rPr>
              <a:t>сумње на страно тело</a:t>
            </a:r>
            <a:r>
              <a:rPr lang="en-US" sz="2400" dirty="0">
                <a:effectLst/>
                <a:ea typeface="Calibri" panose="020F0502020204030204" pitchFamily="34" charset="0"/>
              </a:rPr>
              <a:t> у </a:t>
            </a:r>
            <a:r>
              <a:rPr lang="en-US" sz="2400" dirty="0" err="1">
                <a:effectLst/>
                <a:ea typeface="Calibri" panose="020F0502020204030204" pitchFamily="34" charset="0"/>
              </a:rPr>
              <a:t>носу</a:t>
            </a:r>
            <a:r>
              <a:rPr lang="sr-Cyrl-RS" sz="2400" dirty="0">
                <a:effectLst/>
                <a:ea typeface="Calibri" panose="020F0502020204030204" pitchFamily="34" charset="0"/>
              </a:rPr>
              <a:t>, </a:t>
            </a:r>
            <a:r>
              <a:rPr lang="en-US" sz="2400" dirty="0" err="1">
                <a:effectLst/>
                <a:ea typeface="Calibri" panose="020F0502020204030204" pitchFamily="34" charset="0"/>
              </a:rPr>
              <a:t>које</a:t>
            </a:r>
            <a:r>
              <a:rPr lang="en-US" sz="2400" dirty="0">
                <a:effectLst/>
                <a:ea typeface="Calibri" panose="020F0502020204030204" pitchFamily="34" charset="0"/>
              </a:rPr>
              <a:t> </a:t>
            </a:r>
            <a:r>
              <a:rPr lang="en-US" sz="2400" dirty="0" err="1">
                <a:effectLst/>
                <a:ea typeface="Calibri" panose="020F0502020204030204" pitchFamily="34" charset="0"/>
              </a:rPr>
              <a:t>се</a:t>
            </a:r>
            <a:r>
              <a:rPr lang="en-US" sz="2400" dirty="0">
                <a:effectLst/>
                <a:ea typeface="Calibri" panose="020F0502020204030204" pitchFamily="34" charset="0"/>
              </a:rPr>
              <a:t> </a:t>
            </a:r>
            <a:r>
              <a:rPr lang="en-US" sz="2400" dirty="0" err="1">
                <a:effectLst/>
                <a:ea typeface="Calibri" panose="020F0502020204030204" pitchFamily="34" charset="0"/>
              </a:rPr>
              <a:t>не</a:t>
            </a:r>
            <a:r>
              <a:rPr lang="en-US" sz="2400" dirty="0">
                <a:effectLst/>
                <a:ea typeface="Calibri" panose="020F0502020204030204" pitchFamily="34" charset="0"/>
              </a:rPr>
              <a:t> </a:t>
            </a:r>
            <a:r>
              <a:rPr lang="en-US" sz="2400" dirty="0" err="1">
                <a:effectLst/>
                <a:ea typeface="Calibri" panose="020F0502020204030204" pitchFamily="34" charset="0"/>
              </a:rPr>
              <a:t>визуализује</a:t>
            </a:r>
            <a:r>
              <a:rPr lang="en-US" sz="2400" dirty="0">
                <a:effectLst/>
                <a:ea typeface="Calibri" panose="020F0502020204030204" pitchFamily="34" charset="0"/>
              </a:rPr>
              <a:t> </a:t>
            </a:r>
            <a:r>
              <a:rPr lang="en-US" sz="2400" dirty="0" err="1">
                <a:effectLst/>
                <a:ea typeface="Calibri" panose="020F0502020204030204" pitchFamily="34" charset="0"/>
              </a:rPr>
              <a:t>предњом</a:t>
            </a:r>
            <a:r>
              <a:rPr lang="en-US" sz="2400" dirty="0">
                <a:effectLst/>
                <a:ea typeface="Calibri" panose="020F0502020204030204" pitchFamily="34" charset="0"/>
              </a:rPr>
              <a:t> </a:t>
            </a:r>
            <a:r>
              <a:rPr lang="en-US" sz="2400" dirty="0" err="1">
                <a:effectLst/>
                <a:ea typeface="Calibri" panose="020F0502020204030204" pitchFamily="34" charset="0"/>
              </a:rPr>
              <a:t>риноскопијом</a:t>
            </a:r>
            <a:r>
              <a:rPr lang="sr-Cyrl-RS" sz="2400" dirty="0">
                <a:effectLst/>
                <a:ea typeface="Calibri" panose="020F0502020204030204" pitchFamily="34" charset="0"/>
              </a:rPr>
              <a:t>,</a:t>
            </a:r>
            <a:r>
              <a:rPr lang="en-US" sz="2400" dirty="0">
                <a:effectLst/>
                <a:ea typeface="Calibri" panose="020F0502020204030204" pitchFamily="34" charset="0"/>
              </a:rPr>
              <a:t> </a:t>
            </a:r>
            <a:r>
              <a:rPr lang="en-US" sz="2400" dirty="0" err="1">
                <a:effectLst/>
                <a:ea typeface="Calibri" panose="020F0502020204030204" pitchFamily="34" charset="0"/>
              </a:rPr>
              <a:t>потребно</a:t>
            </a:r>
            <a:r>
              <a:rPr lang="en-US" sz="2400" dirty="0">
                <a:effectLst/>
                <a:ea typeface="Calibri" panose="020F0502020204030204" pitchFamily="34" charset="0"/>
              </a:rPr>
              <a:t> </a:t>
            </a:r>
            <a:r>
              <a:rPr lang="en-US" sz="2400" dirty="0" err="1">
                <a:effectLst/>
                <a:ea typeface="Calibri" panose="020F0502020204030204" pitchFamily="34" charset="0"/>
              </a:rPr>
              <a:t>је</a:t>
            </a:r>
            <a:r>
              <a:rPr lang="en-US" sz="2400" dirty="0">
                <a:effectLst/>
                <a:ea typeface="Calibri" panose="020F0502020204030204" pitchFamily="34" charset="0"/>
              </a:rPr>
              <a:t> </a:t>
            </a:r>
            <a:r>
              <a:rPr lang="en-US" sz="2400" dirty="0" err="1">
                <a:effectLst/>
                <a:ea typeface="Calibri" panose="020F0502020204030204" pitchFamily="34" charset="0"/>
              </a:rPr>
              <a:t>учинити</a:t>
            </a:r>
            <a:r>
              <a:rPr lang="en-US" sz="2400" dirty="0">
                <a:effectLst/>
                <a:ea typeface="Calibri" panose="020F0502020204030204" pitchFamily="34" charset="0"/>
              </a:rPr>
              <a:t> </a:t>
            </a:r>
            <a:r>
              <a:rPr lang="en-US" sz="2400" dirty="0" err="1">
                <a:effectLst/>
                <a:ea typeface="Calibri" panose="020F0502020204030204" pitchFamily="34" charset="0"/>
              </a:rPr>
              <a:t>фибер</a:t>
            </a:r>
            <a:r>
              <a:rPr lang="en-US" sz="2400" dirty="0">
                <a:effectLst/>
                <a:ea typeface="Calibri" panose="020F0502020204030204" pitchFamily="34" charset="0"/>
              </a:rPr>
              <a:t> </a:t>
            </a:r>
            <a:r>
              <a:rPr lang="en-US" sz="2400" dirty="0" err="1">
                <a:effectLst/>
                <a:ea typeface="Calibri" panose="020F0502020204030204" pitchFamily="34" charset="0"/>
              </a:rPr>
              <a:t>или</a:t>
            </a:r>
            <a:r>
              <a:rPr lang="en-US" sz="2400" dirty="0">
                <a:effectLst/>
                <a:ea typeface="Calibri" panose="020F0502020204030204" pitchFamily="34" charset="0"/>
              </a:rPr>
              <a:t> </a:t>
            </a:r>
            <a:r>
              <a:rPr lang="en-US" sz="2400" dirty="0" err="1">
                <a:effectLst/>
                <a:ea typeface="Calibri" panose="020F0502020204030204" pitchFamily="34" charset="0"/>
              </a:rPr>
              <a:t>ригидну</a:t>
            </a:r>
            <a:r>
              <a:rPr lang="en-US" sz="2400" dirty="0">
                <a:effectLst/>
                <a:ea typeface="Calibri" panose="020F0502020204030204" pitchFamily="34" charset="0"/>
              </a:rPr>
              <a:t> </a:t>
            </a:r>
            <a:r>
              <a:rPr lang="en-US" sz="2400" dirty="0" err="1">
                <a:effectLst/>
                <a:ea typeface="Calibri" panose="020F0502020204030204" pitchFamily="34" charset="0"/>
              </a:rPr>
              <a:t>ендоскопију</a:t>
            </a:r>
            <a:r>
              <a:rPr lang="en-US" sz="2400" dirty="0">
                <a:effectLst/>
                <a:ea typeface="Calibri" panose="020F0502020204030204" pitchFamily="34" charset="0"/>
              </a:rPr>
              <a:t> </a:t>
            </a:r>
            <a:r>
              <a:rPr lang="en-US" sz="2400" dirty="0" err="1">
                <a:effectLst/>
                <a:ea typeface="Calibri" panose="020F0502020204030204" pitchFamily="34" charset="0"/>
              </a:rPr>
              <a:t>носа</a:t>
            </a:r>
            <a:r>
              <a:rPr lang="sr-Cyrl-RS" sz="2400" dirty="0">
                <a:ea typeface="Calibri" panose="020F0502020204030204" pitchFamily="34" charset="0"/>
              </a:rPr>
              <a:t>.</a:t>
            </a:r>
            <a:endParaRPr lang="en-US" sz="2400" dirty="0">
              <a:effectLst/>
              <a:ea typeface="Times New Roman" panose="02020603050405020304" pitchFamily="18" charset="0"/>
            </a:endParaRPr>
          </a:p>
          <a:p>
            <a:pPr marL="0" marR="0" indent="342900" algn="just">
              <a:spcBef>
                <a:spcPts val="0"/>
              </a:spcBef>
              <a:spcAft>
                <a:spcPts val="0"/>
              </a:spcAft>
            </a:pPr>
            <a:r>
              <a:rPr lang="en-US" sz="2400" b="1" dirty="0" err="1">
                <a:effectLst/>
                <a:ea typeface="Calibri" panose="020F0502020204030204" pitchFamily="34" charset="0"/>
              </a:rPr>
              <a:t>Терапија</a:t>
            </a:r>
            <a:r>
              <a:rPr lang="en-US" sz="2400" dirty="0">
                <a:effectLst/>
                <a:ea typeface="Calibri" panose="020F0502020204030204" pitchFamily="34" charset="0"/>
              </a:rPr>
              <a:t> </a:t>
            </a:r>
            <a:r>
              <a:rPr lang="en-US" sz="2400" dirty="0" err="1">
                <a:effectLst/>
                <a:ea typeface="Calibri" panose="020F0502020204030204" pitchFamily="34" charset="0"/>
              </a:rPr>
              <a:t>подразумева</a:t>
            </a:r>
            <a:r>
              <a:rPr lang="en-US" sz="2400" dirty="0">
                <a:effectLst/>
                <a:ea typeface="Calibri" panose="020F0502020204030204" pitchFamily="34" charset="0"/>
              </a:rPr>
              <a:t> </a:t>
            </a:r>
            <a:r>
              <a:rPr lang="en-US" sz="2400" dirty="0" err="1">
                <a:effectLst/>
                <a:ea typeface="Calibri" panose="020F0502020204030204" pitchFamily="34" charset="0"/>
              </a:rPr>
              <a:t>екстракцију</a:t>
            </a:r>
            <a:r>
              <a:rPr lang="en-US" sz="2400" dirty="0">
                <a:effectLst/>
                <a:ea typeface="Calibri" panose="020F0502020204030204" pitchFamily="34" charset="0"/>
              </a:rPr>
              <a:t> </a:t>
            </a:r>
            <a:r>
              <a:rPr lang="en-US" sz="2400" dirty="0" err="1">
                <a:effectLst/>
                <a:ea typeface="Calibri" panose="020F0502020204030204" pitchFamily="34" charset="0"/>
              </a:rPr>
              <a:t>страног</a:t>
            </a:r>
            <a:r>
              <a:rPr lang="en-US" sz="2400" dirty="0">
                <a:effectLst/>
                <a:ea typeface="Calibri" panose="020F0502020204030204" pitchFamily="34" charset="0"/>
              </a:rPr>
              <a:t> </a:t>
            </a:r>
            <a:r>
              <a:rPr lang="en-US" sz="2400" dirty="0" err="1">
                <a:effectLst/>
                <a:ea typeface="Calibri" panose="020F0502020204030204" pitchFamily="34" charset="0"/>
              </a:rPr>
              <a:t>тела</a:t>
            </a:r>
            <a:r>
              <a:rPr lang="en-US" sz="2400" dirty="0">
                <a:effectLst/>
                <a:ea typeface="Calibri" panose="020F0502020204030204" pitchFamily="34" charset="0"/>
              </a:rPr>
              <a:t> </a:t>
            </a:r>
            <a:r>
              <a:rPr lang="en-US" sz="2400" dirty="0" err="1">
                <a:effectLst/>
                <a:ea typeface="Calibri" panose="020F0502020204030204" pitchFamily="34" charset="0"/>
              </a:rPr>
              <a:t>из</a:t>
            </a:r>
            <a:r>
              <a:rPr lang="en-US" sz="2400" dirty="0">
                <a:effectLst/>
                <a:ea typeface="Calibri" panose="020F0502020204030204" pitchFamily="34" charset="0"/>
              </a:rPr>
              <a:t> </a:t>
            </a:r>
            <a:r>
              <a:rPr lang="en-US" sz="2400" dirty="0" err="1">
                <a:effectLst/>
                <a:ea typeface="Calibri" panose="020F0502020204030204" pitchFamily="34" charset="0"/>
              </a:rPr>
              <a:t>носа</a:t>
            </a:r>
            <a:r>
              <a:rPr lang="en-US" sz="2400" dirty="0">
                <a:effectLst/>
                <a:ea typeface="Calibri" panose="020F0502020204030204" pitchFamily="34" charset="0"/>
              </a:rPr>
              <a:t> </a:t>
            </a:r>
            <a:r>
              <a:rPr lang="en-US" sz="2400" dirty="0" err="1">
                <a:effectLst/>
                <a:ea typeface="Calibri" panose="020F0502020204030204" pitchFamily="34" charset="0"/>
              </a:rPr>
              <a:t>што</a:t>
            </a:r>
            <a:r>
              <a:rPr lang="en-US" sz="2400" dirty="0">
                <a:effectLst/>
                <a:ea typeface="Calibri" panose="020F0502020204030204" pitchFamily="34" charset="0"/>
              </a:rPr>
              <a:t> </a:t>
            </a:r>
            <a:r>
              <a:rPr lang="en-US" sz="2400" dirty="0" err="1">
                <a:effectLst/>
                <a:ea typeface="Calibri" panose="020F0502020204030204" pitchFamily="34" charset="0"/>
              </a:rPr>
              <a:t>је</a:t>
            </a:r>
            <a:r>
              <a:rPr lang="en-US" sz="2400" dirty="0">
                <a:effectLst/>
                <a:ea typeface="Calibri" panose="020F0502020204030204" pitchFamily="34" charset="0"/>
              </a:rPr>
              <a:t> </a:t>
            </a:r>
            <a:r>
              <a:rPr lang="en-US" sz="2400" dirty="0" err="1">
                <a:effectLst/>
                <a:ea typeface="Calibri" panose="020F0502020204030204" pitchFamily="34" charset="0"/>
              </a:rPr>
              <a:t>пре</a:t>
            </a:r>
            <a:r>
              <a:rPr lang="en-US" sz="2400" dirty="0">
                <a:effectLst/>
                <a:ea typeface="Calibri" panose="020F0502020204030204" pitchFamily="34" charset="0"/>
              </a:rPr>
              <a:t> </a:t>
            </a:r>
            <a:r>
              <a:rPr lang="en-US" sz="2400" dirty="0" err="1">
                <a:effectLst/>
                <a:ea typeface="Calibri" panose="020F0502020204030204" pitchFamily="34" charset="0"/>
              </a:rPr>
              <a:t>могуће</a:t>
            </a:r>
            <a:r>
              <a:rPr lang="en-US" sz="2400" dirty="0">
                <a:effectLst/>
                <a:ea typeface="Calibri" panose="020F0502020204030204" pitchFamily="34" charset="0"/>
              </a:rPr>
              <a:t>. </a:t>
            </a:r>
            <a:r>
              <a:rPr lang="en-US" sz="2400" dirty="0" err="1">
                <a:effectLst/>
                <a:ea typeface="Calibri" panose="020F0502020204030204" pitchFamily="34" charset="0"/>
              </a:rPr>
              <a:t>Посебно</a:t>
            </a:r>
            <a:r>
              <a:rPr lang="en-US" sz="2400" dirty="0">
                <a:effectLst/>
                <a:ea typeface="Calibri" panose="020F0502020204030204" pitchFamily="34" charset="0"/>
              </a:rPr>
              <a:t> </a:t>
            </a:r>
            <a:r>
              <a:rPr lang="en-US" sz="2400" dirty="0" err="1">
                <a:effectLst/>
                <a:ea typeface="Calibri" panose="020F0502020204030204" pitchFamily="34" charset="0"/>
              </a:rPr>
              <a:t>треба</a:t>
            </a:r>
            <a:r>
              <a:rPr lang="en-US" sz="2400" dirty="0">
                <a:effectLst/>
                <a:ea typeface="Calibri" panose="020F0502020204030204" pitchFamily="34" charset="0"/>
              </a:rPr>
              <a:t> </a:t>
            </a:r>
            <a:r>
              <a:rPr lang="en-US" sz="2400" dirty="0" err="1">
                <a:effectLst/>
                <a:ea typeface="Calibri" panose="020F0502020204030204" pitchFamily="34" charset="0"/>
              </a:rPr>
              <a:t>обратити</a:t>
            </a:r>
            <a:r>
              <a:rPr lang="en-US" sz="2400" dirty="0">
                <a:effectLst/>
                <a:ea typeface="Calibri" panose="020F0502020204030204" pitchFamily="34" charset="0"/>
              </a:rPr>
              <a:t> </a:t>
            </a:r>
            <a:r>
              <a:rPr lang="en-US" sz="2400" dirty="0" err="1">
                <a:effectLst/>
                <a:ea typeface="Calibri" panose="020F0502020204030204" pitchFamily="34" charset="0"/>
              </a:rPr>
              <a:t>пажњу</a:t>
            </a:r>
            <a:r>
              <a:rPr lang="en-US" sz="2400" dirty="0">
                <a:effectLst/>
                <a:ea typeface="Calibri" panose="020F0502020204030204" pitchFamily="34" charset="0"/>
              </a:rPr>
              <a:t> </a:t>
            </a:r>
            <a:r>
              <a:rPr lang="en-US" sz="2400" dirty="0" err="1">
                <a:effectLst/>
                <a:ea typeface="Calibri" panose="020F0502020204030204" pitchFamily="34" charset="0"/>
              </a:rPr>
              <a:t>уколико</a:t>
            </a:r>
            <a:r>
              <a:rPr lang="en-US" sz="2400" dirty="0">
                <a:effectLst/>
                <a:ea typeface="Calibri" panose="020F0502020204030204" pitchFamily="34" charset="0"/>
              </a:rPr>
              <a:t> </a:t>
            </a:r>
            <a:r>
              <a:rPr lang="en-US" sz="2400" dirty="0" err="1">
                <a:effectLst/>
                <a:ea typeface="Calibri" panose="020F0502020204030204" pitchFamily="34" charset="0"/>
              </a:rPr>
              <a:t>постоји</a:t>
            </a:r>
            <a:r>
              <a:rPr lang="en-US" sz="2400" dirty="0">
                <a:effectLst/>
                <a:ea typeface="Calibri" panose="020F0502020204030204" pitchFamily="34" charset="0"/>
              </a:rPr>
              <a:t> </a:t>
            </a:r>
            <a:r>
              <a:rPr lang="en-US" sz="2400" dirty="0" err="1">
                <a:effectLst/>
                <a:ea typeface="Calibri" panose="020F0502020204030204" pitchFamily="34" charset="0"/>
              </a:rPr>
              <a:t>сумња</a:t>
            </a:r>
            <a:r>
              <a:rPr lang="en-US" sz="2400" dirty="0">
                <a:effectLst/>
                <a:ea typeface="Calibri" panose="020F0502020204030204" pitchFamily="34" charset="0"/>
              </a:rPr>
              <a:t> </a:t>
            </a:r>
            <a:r>
              <a:rPr lang="en-US" sz="2400" dirty="0" err="1">
                <a:effectLst/>
                <a:ea typeface="Calibri" panose="020F0502020204030204" pitchFamily="34" charset="0"/>
              </a:rPr>
              <a:t>да</a:t>
            </a:r>
            <a:r>
              <a:rPr lang="en-US" sz="2400" dirty="0">
                <a:effectLst/>
                <a:ea typeface="Calibri" panose="020F0502020204030204" pitchFamily="34" charset="0"/>
              </a:rPr>
              <a:t> </a:t>
            </a:r>
            <a:r>
              <a:rPr lang="en-US" sz="2400" dirty="0" err="1">
                <a:effectLst/>
                <a:ea typeface="Calibri" panose="020F0502020204030204" pitchFamily="34" charset="0"/>
              </a:rPr>
              <a:t>је</a:t>
            </a:r>
            <a:r>
              <a:rPr lang="en-US" sz="2400" dirty="0">
                <a:effectLst/>
                <a:ea typeface="Calibri" panose="020F0502020204030204" pitchFamily="34" charset="0"/>
              </a:rPr>
              <a:t> </a:t>
            </a:r>
            <a:r>
              <a:rPr lang="en-US" sz="2400" dirty="0" err="1">
                <a:effectLst/>
                <a:ea typeface="Calibri" panose="020F0502020204030204" pitchFamily="34" charset="0"/>
              </a:rPr>
              <a:t>страно</a:t>
            </a:r>
            <a:r>
              <a:rPr lang="en-US" sz="2400" dirty="0">
                <a:effectLst/>
                <a:ea typeface="Calibri" panose="020F0502020204030204" pitchFamily="34" charset="0"/>
              </a:rPr>
              <a:t> </a:t>
            </a:r>
            <a:r>
              <a:rPr lang="en-US" sz="2400" dirty="0" err="1">
                <a:effectLst/>
                <a:ea typeface="Calibri" panose="020F0502020204030204" pitchFamily="34" charset="0"/>
              </a:rPr>
              <a:t>тело</a:t>
            </a:r>
            <a:r>
              <a:rPr lang="en-US" sz="2400" dirty="0">
                <a:effectLst/>
                <a:ea typeface="Calibri" panose="020F0502020204030204" pitchFamily="34" charset="0"/>
              </a:rPr>
              <a:t> у </a:t>
            </a:r>
            <a:r>
              <a:rPr lang="en-US" sz="2400" dirty="0" err="1">
                <a:effectLst/>
                <a:ea typeface="Calibri" panose="020F0502020204030204" pitchFamily="34" charset="0"/>
              </a:rPr>
              <a:t>носу</a:t>
            </a:r>
            <a:r>
              <a:rPr lang="en-US" sz="2400" dirty="0">
                <a:effectLst/>
                <a:ea typeface="Calibri" panose="020F0502020204030204" pitchFamily="34" charset="0"/>
              </a:rPr>
              <a:t> </a:t>
            </a:r>
            <a:r>
              <a:rPr lang="en-US" sz="2400" dirty="0" err="1">
                <a:effectLst/>
                <a:ea typeface="Calibri" panose="020F0502020204030204" pitchFamily="34" charset="0"/>
              </a:rPr>
              <a:t>дугмаста</a:t>
            </a:r>
            <a:r>
              <a:rPr lang="en-US" sz="2400" dirty="0">
                <a:effectLst/>
                <a:ea typeface="Calibri" panose="020F0502020204030204" pitchFamily="34" charset="0"/>
              </a:rPr>
              <a:t> </a:t>
            </a:r>
            <a:r>
              <a:rPr lang="en-US" sz="2400" dirty="0" err="1">
                <a:effectLst/>
                <a:ea typeface="Calibri" panose="020F0502020204030204" pitchFamily="34" charset="0"/>
              </a:rPr>
              <a:t>литијумска</a:t>
            </a:r>
            <a:r>
              <a:rPr lang="en-US" sz="2400" dirty="0">
                <a:effectLst/>
                <a:ea typeface="Calibri" panose="020F0502020204030204" pitchFamily="34" charset="0"/>
              </a:rPr>
              <a:t> </a:t>
            </a:r>
            <a:r>
              <a:rPr lang="en-US" sz="2400" dirty="0" err="1">
                <a:effectLst/>
                <a:ea typeface="Calibri" panose="020F0502020204030204" pitchFamily="34" charset="0"/>
              </a:rPr>
              <a:t>батерија</a:t>
            </a:r>
            <a:r>
              <a:rPr lang="en-US" sz="2400" dirty="0">
                <a:effectLst/>
                <a:ea typeface="Calibri" panose="020F0502020204030204" pitchFamily="34" charset="0"/>
              </a:rPr>
              <a:t>. У </a:t>
            </a:r>
            <a:r>
              <a:rPr lang="en-US" sz="2400" dirty="0" err="1">
                <a:effectLst/>
                <a:ea typeface="Calibri" panose="020F0502020204030204" pitchFamily="34" charset="0"/>
              </a:rPr>
              <a:t>том</a:t>
            </a:r>
            <a:r>
              <a:rPr lang="en-US" sz="2400" dirty="0">
                <a:effectLst/>
                <a:ea typeface="Calibri" panose="020F0502020204030204" pitchFamily="34" charset="0"/>
              </a:rPr>
              <a:t> </a:t>
            </a:r>
            <a:r>
              <a:rPr lang="en-US" sz="2400" dirty="0" err="1">
                <a:effectLst/>
                <a:ea typeface="Calibri" panose="020F0502020204030204" pitchFamily="34" charset="0"/>
              </a:rPr>
              <a:t>случају</a:t>
            </a:r>
            <a:r>
              <a:rPr lang="en-US" sz="2400" dirty="0">
                <a:effectLst/>
                <a:ea typeface="Calibri" panose="020F0502020204030204" pitchFamily="34" charset="0"/>
              </a:rPr>
              <a:t> </a:t>
            </a:r>
            <a:r>
              <a:rPr lang="en-US" sz="2400" dirty="0" err="1">
                <a:effectLst/>
                <a:ea typeface="Calibri" panose="020F0502020204030204" pitchFamily="34" charset="0"/>
              </a:rPr>
              <a:t>је</a:t>
            </a:r>
            <a:r>
              <a:rPr lang="en-US" sz="2400" dirty="0">
                <a:effectLst/>
                <a:ea typeface="Calibri" panose="020F0502020204030204" pitchFamily="34" charset="0"/>
              </a:rPr>
              <a:t> </a:t>
            </a:r>
            <a:r>
              <a:rPr lang="en-US" sz="2400" dirty="0" err="1">
                <a:effectLst/>
                <a:ea typeface="Calibri" panose="020F0502020204030204" pitchFamily="34" charset="0"/>
              </a:rPr>
              <a:t>неопходно</a:t>
            </a:r>
            <a:r>
              <a:rPr lang="en-US" sz="2400" dirty="0">
                <a:effectLst/>
                <a:ea typeface="Calibri" panose="020F0502020204030204" pitchFamily="34" charset="0"/>
              </a:rPr>
              <a:t> </a:t>
            </a:r>
            <a:r>
              <a:rPr lang="en-US" sz="2400" dirty="0" err="1">
                <a:effectLst/>
                <a:ea typeface="Calibri" panose="020F0502020204030204" pitchFamily="34" charset="0"/>
              </a:rPr>
              <a:t>без</a:t>
            </a:r>
            <a:r>
              <a:rPr lang="en-US" sz="2400" dirty="0">
                <a:effectLst/>
                <a:ea typeface="Calibri" panose="020F0502020204030204" pitchFamily="34" charset="0"/>
              </a:rPr>
              <a:t> </a:t>
            </a:r>
            <a:r>
              <a:rPr lang="en-US" sz="2400" dirty="0" err="1">
                <a:effectLst/>
                <a:ea typeface="Calibri" panose="020F0502020204030204" pitchFamily="34" charset="0"/>
              </a:rPr>
              <a:t>одлагања</a:t>
            </a:r>
            <a:r>
              <a:rPr lang="en-US" sz="2400" dirty="0">
                <a:effectLst/>
                <a:ea typeface="Calibri" panose="020F0502020204030204" pitchFamily="34" charset="0"/>
              </a:rPr>
              <a:t> </a:t>
            </a:r>
            <a:r>
              <a:rPr lang="en-US" sz="2400" dirty="0" err="1">
                <a:effectLst/>
                <a:ea typeface="Calibri" panose="020F0502020204030204" pitchFamily="34" charset="0"/>
              </a:rPr>
              <a:t>учинити</a:t>
            </a:r>
            <a:r>
              <a:rPr lang="en-US" sz="2400" dirty="0">
                <a:effectLst/>
                <a:ea typeface="Calibri" panose="020F0502020204030204" pitchFamily="34" charset="0"/>
              </a:rPr>
              <a:t> </a:t>
            </a:r>
            <a:r>
              <a:rPr lang="en-US" sz="2400" dirty="0" err="1">
                <a:effectLst/>
                <a:ea typeface="Calibri" panose="020F0502020204030204" pitchFamily="34" charset="0"/>
              </a:rPr>
              <a:t>њену</a:t>
            </a:r>
            <a:r>
              <a:rPr lang="en-US" sz="2400" dirty="0">
                <a:effectLst/>
                <a:ea typeface="Calibri" panose="020F0502020204030204" pitchFamily="34" charset="0"/>
              </a:rPr>
              <a:t> </a:t>
            </a:r>
            <a:r>
              <a:rPr lang="en-US" sz="2400" dirty="0" err="1">
                <a:effectLst/>
                <a:ea typeface="Calibri" panose="020F0502020204030204" pitchFamily="34" charset="0"/>
              </a:rPr>
              <a:t>екстракцију</a:t>
            </a:r>
            <a:r>
              <a:rPr lang="sr-Cyrl-RS" sz="2400" dirty="0">
                <a:effectLst/>
                <a:ea typeface="Calibri" panose="020F0502020204030204" pitchFamily="34" charset="0"/>
              </a:rPr>
              <a:t>,</a:t>
            </a:r>
            <a:r>
              <a:rPr lang="en-US" sz="2400" dirty="0">
                <a:effectLst/>
                <a:ea typeface="Calibri" panose="020F0502020204030204" pitchFamily="34" charset="0"/>
              </a:rPr>
              <a:t> </a:t>
            </a:r>
            <a:r>
              <a:rPr lang="en-US" sz="2400" dirty="0" err="1">
                <a:effectLst/>
                <a:ea typeface="Calibri" panose="020F0502020204030204" pitchFamily="34" charset="0"/>
              </a:rPr>
              <a:t>јер</a:t>
            </a:r>
            <a:r>
              <a:rPr lang="en-US" sz="2400" dirty="0">
                <a:effectLst/>
                <a:ea typeface="Calibri" panose="020F0502020204030204" pitchFamily="34" charset="0"/>
              </a:rPr>
              <a:t> </a:t>
            </a:r>
            <a:r>
              <a:rPr lang="en-US" sz="2400" dirty="0" err="1">
                <a:effectLst/>
                <a:ea typeface="Calibri" panose="020F0502020204030204" pitchFamily="34" charset="0"/>
              </a:rPr>
              <a:t>може</a:t>
            </a:r>
            <a:r>
              <a:rPr lang="en-US" sz="2400" dirty="0">
                <a:effectLst/>
                <a:ea typeface="Calibri" panose="020F0502020204030204" pitchFamily="34" charset="0"/>
              </a:rPr>
              <a:t> </a:t>
            </a:r>
            <a:r>
              <a:rPr lang="en-US" sz="2400" dirty="0" err="1">
                <a:effectLst/>
                <a:ea typeface="Calibri" panose="020F0502020204030204" pitchFamily="34" charset="0"/>
              </a:rPr>
              <a:t>да</a:t>
            </a:r>
            <a:r>
              <a:rPr lang="en-US" sz="2400" dirty="0">
                <a:effectLst/>
                <a:ea typeface="Calibri" panose="020F0502020204030204" pitchFamily="34" charset="0"/>
              </a:rPr>
              <a:t> </a:t>
            </a:r>
            <a:r>
              <a:rPr lang="en-US" sz="2400" dirty="0" err="1">
                <a:effectLst/>
                <a:ea typeface="Calibri" panose="020F0502020204030204" pitchFamily="34" charset="0"/>
              </a:rPr>
              <a:t>доведе</a:t>
            </a:r>
            <a:r>
              <a:rPr lang="sr-Cyrl-RS" sz="2400" dirty="0">
                <a:effectLst/>
                <a:ea typeface="Calibri" panose="020F0502020204030204" pitchFamily="34" charset="0"/>
              </a:rPr>
              <a:t>,</a:t>
            </a:r>
            <a:r>
              <a:rPr lang="en-US" sz="2400" dirty="0">
                <a:effectLst/>
                <a:ea typeface="Calibri" panose="020F0502020204030204" pitchFamily="34" charset="0"/>
              </a:rPr>
              <a:t> </a:t>
            </a:r>
            <a:r>
              <a:rPr lang="en-US" sz="2400" dirty="0" err="1">
                <a:effectLst/>
                <a:ea typeface="Calibri" panose="020F0502020204030204" pitchFamily="34" charset="0"/>
              </a:rPr>
              <a:t>не</a:t>
            </a:r>
            <a:r>
              <a:rPr lang="en-US" sz="2400" dirty="0">
                <a:effectLst/>
                <a:ea typeface="Calibri" panose="020F0502020204030204" pitchFamily="34" charset="0"/>
              </a:rPr>
              <a:t> </a:t>
            </a:r>
            <a:r>
              <a:rPr lang="en-US" sz="2400" dirty="0" err="1">
                <a:effectLst/>
                <a:ea typeface="Calibri" panose="020F0502020204030204" pitchFamily="34" charset="0"/>
              </a:rPr>
              <a:t>само</a:t>
            </a:r>
            <a:r>
              <a:rPr lang="en-US" sz="2400" dirty="0">
                <a:effectLst/>
                <a:ea typeface="Calibri" panose="020F0502020204030204" pitchFamily="34" charset="0"/>
              </a:rPr>
              <a:t> </a:t>
            </a:r>
            <a:r>
              <a:rPr lang="en-US" sz="2400" dirty="0" err="1">
                <a:effectLst/>
                <a:ea typeface="Calibri" panose="020F0502020204030204" pitchFamily="34" charset="0"/>
              </a:rPr>
              <a:t>до</a:t>
            </a:r>
            <a:r>
              <a:rPr lang="en-US" sz="2400" dirty="0">
                <a:effectLst/>
                <a:ea typeface="Calibri" panose="020F0502020204030204" pitchFamily="34" charset="0"/>
              </a:rPr>
              <a:t> </a:t>
            </a:r>
            <a:r>
              <a:rPr lang="en-US" sz="2400" dirty="0" err="1">
                <a:effectLst/>
                <a:ea typeface="Calibri" panose="020F0502020204030204" pitchFamily="34" charset="0"/>
              </a:rPr>
              <a:t>тешких</a:t>
            </a:r>
            <a:r>
              <a:rPr lang="en-US" sz="2400" dirty="0">
                <a:effectLst/>
                <a:ea typeface="Calibri" panose="020F0502020204030204" pitchFamily="34" charset="0"/>
              </a:rPr>
              <a:t> </a:t>
            </a:r>
            <a:r>
              <a:rPr lang="en-US" sz="2400" dirty="0" err="1">
                <a:effectLst/>
                <a:ea typeface="Calibri" panose="020F0502020204030204" pitchFamily="34" charset="0"/>
              </a:rPr>
              <a:t>опекотина</a:t>
            </a:r>
            <a:r>
              <a:rPr lang="en-US" sz="2400" dirty="0">
                <a:effectLst/>
                <a:ea typeface="Calibri" panose="020F0502020204030204" pitchFamily="34" charset="0"/>
              </a:rPr>
              <a:t> </a:t>
            </a:r>
            <a:r>
              <a:rPr lang="en-US" sz="2400" dirty="0" err="1">
                <a:effectLst/>
                <a:ea typeface="Calibri" panose="020F0502020204030204" pitchFamily="34" charset="0"/>
              </a:rPr>
              <a:t>слузнице</a:t>
            </a:r>
            <a:r>
              <a:rPr lang="en-US" sz="2400" dirty="0">
                <a:effectLst/>
                <a:ea typeface="Calibri" panose="020F0502020204030204" pitchFamily="34" charset="0"/>
              </a:rPr>
              <a:t> </a:t>
            </a:r>
            <a:r>
              <a:rPr lang="en-US" sz="2400" dirty="0" err="1">
                <a:effectLst/>
                <a:ea typeface="Calibri" panose="020F0502020204030204" pitchFamily="34" charset="0"/>
              </a:rPr>
              <a:t>носа</a:t>
            </a:r>
            <a:r>
              <a:rPr lang="sr-Cyrl-RS" sz="2400" dirty="0">
                <a:effectLst/>
                <a:ea typeface="Calibri" panose="020F0502020204030204" pitchFamily="34" charset="0"/>
              </a:rPr>
              <a:t>,</a:t>
            </a:r>
            <a:r>
              <a:rPr lang="en-US" sz="2400" dirty="0">
                <a:effectLst/>
                <a:ea typeface="Calibri" panose="020F0502020204030204" pitchFamily="34" charset="0"/>
              </a:rPr>
              <a:t> </a:t>
            </a:r>
            <a:r>
              <a:rPr lang="en-US" sz="2400" dirty="0" err="1">
                <a:effectLst/>
                <a:ea typeface="Calibri" panose="020F0502020204030204" pitchFamily="34" charset="0"/>
              </a:rPr>
              <a:t>већ</a:t>
            </a:r>
            <a:r>
              <a:rPr lang="en-US" sz="2400" dirty="0">
                <a:effectLst/>
                <a:ea typeface="Calibri" panose="020F0502020204030204" pitchFamily="34" charset="0"/>
              </a:rPr>
              <a:t> и </a:t>
            </a:r>
            <a:r>
              <a:rPr lang="en-US" sz="2400" dirty="0" err="1">
                <a:effectLst/>
                <a:ea typeface="Calibri" panose="020F0502020204030204" pitchFamily="34" charset="0"/>
              </a:rPr>
              <a:t>до</a:t>
            </a:r>
            <a:r>
              <a:rPr lang="en-US" sz="2400" dirty="0">
                <a:effectLst/>
                <a:ea typeface="Calibri" panose="020F0502020204030204" pitchFamily="34" charset="0"/>
              </a:rPr>
              <a:t> </a:t>
            </a:r>
            <a:r>
              <a:rPr lang="en-US" sz="2400" dirty="0" err="1">
                <a:effectLst/>
                <a:ea typeface="Calibri" panose="020F0502020204030204" pitchFamily="34" charset="0"/>
              </a:rPr>
              <a:t>перфорације</a:t>
            </a:r>
            <a:r>
              <a:rPr lang="en-US" sz="2400" dirty="0">
                <a:effectLst/>
                <a:ea typeface="Calibri" panose="020F0502020204030204" pitchFamily="34" charset="0"/>
              </a:rPr>
              <a:t> </a:t>
            </a:r>
            <a:r>
              <a:rPr lang="en-US" sz="2400" dirty="0" err="1">
                <a:effectLst/>
                <a:ea typeface="Calibri" panose="020F0502020204030204" pitchFamily="34" charset="0"/>
              </a:rPr>
              <a:t>носне</a:t>
            </a:r>
            <a:r>
              <a:rPr lang="en-US" sz="2400" dirty="0">
                <a:effectLst/>
                <a:ea typeface="Calibri" panose="020F0502020204030204" pitchFamily="34" charset="0"/>
              </a:rPr>
              <a:t> </a:t>
            </a:r>
            <a:r>
              <a:rPr lang="en-US" sz="2400" dirty="0" err="1">
                <a:effectLst/>
                <a:ea typeface="Calibri" panose="020F0502020204030204" pitchFamily="34" charset="0"/>
              </a:rPr>
              <a:t>преграде</a:t>
            </a:r>
            <a:r>
              <a:rPr lang="en-US" sz="2400" dirty="0">
                <a:effectLst/>
                <a:ea typeface="Calibri" panose="020F0502020204030204" pitchFamily="34" charset="0"/>
              </a:rPr>
              <a:t>.</a:t>
            </a:r>
            <a:endParaRPr lang="en-US" sz="2400" dirty="0">
              <a:effectLst/>
              <a:ea typeface="Times New Roman" panose="02020603050405020304" pitchFamily="18" charset="0"/>
            </a:endParaRPr>
          </a:p>
          <a:p>
            <a:pPr marL="0" marR="18415" indent="0" algn="just">
              <a:lnSpc>
                <a:spcPts val="1200"/>
              </a:lnSpc>
              <a:spcBef>
                <a:spcPts val="480"/>
              </a:spcBef>
              <a:spcAft>
                <a:spcPts val="0"/>
              </a:spcAft>
              <a:buNone/>
            </a:pP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809898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4DC7B-1327-1C66-D9BD-75121C7FB6FF}"/>
              </a:ext>
            </a:extLst>
          </p:cNvPr>
          <p:cNvSpPr>
            <a:spLocks noGrp="1"/>
          </p:cNvSpPr>
          <p:nvPr>
            <p:ph type="title"/>
          </p:nvPr>
        </p:nvSpPr>
        <p:spPr>
          <a:xfrm>
            <a:off x="838200" y="365126"/>
            <a:ext cx="10515600" cy="1073058"/>
          </a:xfrm>
        </p:spPr>
        <p:txBody>
          <a:bodyPr/>
          <a:lstStyle/>
          <a:p>
            <a:r>
              <a:rPr lang="en-US" dirty="0" err="1">
                <a:ea typeface="Times New Roman" panose="02020603050405020304" pitchFamily="18" charset="0"/>
              </a:rPr>
              <a:t>Страна</a:t>
            </a:r>
            <a:r>
              <a:rPr lang="en-US" dirty="0">
                <a:ea typeface="Times New Roman" panose="02020603050405020304" pitchFamily="18" charset="0"/>
              </a:rPr>
              <a:t> </a:t>
            </a:r>
            <a:r>
              <a:rPr lang="en-US" dirty="0" err="1">
                <a:ea typeface="Times New Roman" panose="02020603050405020304" pitchFamily="18" charset="0"/>
              </a:rPr>
              <a:t>тела</a:t>
            </a:r>
            <a:r>
              <a:rPr lang="en-US" dirty="0">
                <a:ea typeface="Times New Roman" panose="02020603050405020304" pitchFamily="18" charset="0"/>
              </a:rPr>
              <a:t> </a:t>
            </a:r>
            <a:r>
              <a:rPr lang="en-US" dirty="0" err="1">
                <a:ea typeface="Times New Roman" panose="02020603050405020304" pitchFamily="18" charset="0"/>
              </a:rPr>
              <a:t>параназални</a:t>
            </a:r>
            <a:r>
              <a:rPr lang="sr-Cyrl-RS" dirty="0">
                <a:ea typeface="Times New Roman" panose="02020603050405020304" pitchFamily="18" charset="0"/>
              </a:rPr>
              <a:t>х</a:t>
            </a:r>
            <a:r>
              <a:rPr lang="en-US" dirty="0">
                <a:ea typeface="Times New Roman" panose="02020603050405020304" pitchFamily="18" charset="0"/>
              </a:rPr>
              <a:t> </a:t>
            </a:r>
            <a:r>
              <a:rPr lang="en-US" dirty="0" err="1">
                <a:ea typeface="Times New Roman" panose="02020603050405020304" pitchFamily="18" charset="0"/>
              </a:rPr>
              <a:t>синус</a:t>
            </a:r>
            <a:r>
              <a:rPr lang="sr-Cyrl-RS" dirty="0">
                <a:ea typeface="Times New Roman" panose="02020603050405020304" pitchFamily="18" charset="0"/>
              </a:rPr>
              <a:t>а</a:t>
            </a:r>
            <a:r>
              <a:rPr lang="en-US" dirty="0">
                <a:ea typeface="Times New Roman" panose="02020603050405020304" pitchFamily="18" charset="0"/>
              </a:rPr>
              <a:t> </a:t>
            </a:r>
            <a:endParaRPr lang="en-US" dirty="0"/>
          </a:p>
        </p:txBody>
      </p:sp>
      <p:sp>
        <p:nvSpPr>
          <p:cNvPr id="3" name="Content Placeholder 2">
            <a:extLst>
              <a:ext uri="{FF2B5EF4-FFF2-40B4-BE49-F238E27FC236}">
                <a16:creationId xmlns:a16="http://schemas.microsoft.com/office/drawing/2014/main" id="{0A1FDCF0-E955-557D-9A41-D38F152E9A00}"/>
              </a:ext>
            </a:extLst>
          </p:cNvPr>
          <p:cNvSpPr>
            <a:spLocks noGrp="1"/>
          </p:cNvSpPr>
          <p:nvPr>
            <p:ph idx="1"/>
          </p:nvPr>
        </p:nvSpPr>
        <p:spPr>
          <a:xfrm>
            <a:off x="838200" y="1585928"/>
            <a:ext cx="10515600" cy="4667250"/>
          </a:xfrm>
        </p:spPr>
        <p:txBody>
          <a:bodyPr>
            <a:normAutofit/>
          </a:bodyPr>
          <a:lstStyle/>
          <a:p>
            <a:pPr marL="0" marR="0" indent="342900" algn="just">
              <a:spcBef>
                <a:spcPts val="0"/>
              </a:spcBef>
              <a:spcAft>
                <a:spcPts val="0"/>
              </a:spcAft>
            </a:pPr>
            <a:r>
              <a:rPr lang="sr-Cyrl-RS" sz="2400" dirty="0">
                <a:ea typeface="Times New Roman" panose="02020603050405020304" pitchFamily="18" charset="0"/>
              </a:rPr>
              <a:t>Р</a:t>
            </a:r>
            <a:r>
              <a:rPr lang="en-US" sz="2400" dirty="0" err="1">
                <a:effectLst/>
                <a:ea typeface="Times New Roman" panose="02020603050405020304" pitchFamily="18" charset="0"/>
              </a:rPr>
              <a:t>етка</a:t>
            </a:r>
            <a:r>
              <a:rPr lang="sr-Cyrl-RS" sz="2400" dirty="0">
                <a:effectLst/>
                <a:ea typeface="Times New Roman" panose="02020603050405020304" pitchFamily="18" charset="0"/>
              </a:rPr>
              <a:t> су</a:t>
            </a:r>
            <a:r>
              <a:rPr lang="en-US" sz="2400" dirty="0">
                <a:effectLst/>
                <a:ea typeface="Times New Roman" panose="02020603050405020304" pitchFamily="18" charset="0"/>
              </a:rPr>
              <a:t>, а </a:t>
            </a:r>
            <a:r>
              <a:rPr lang="en-US" sz="2400" dirty="0" err="1">
                <a:effectLst/>
                <a:ea typeface="Times New Roman" panose="02020603050405020304" pitchFamily="18" charset="0"/>
              </a:rPr>
              <a:t>најчешћа</a:t>
            </a:r>
            <a:r>
              <a:rPr lang="en-US" sz="2400" dirty="0">
                <a:effectLst/>
                <a:ea typeface="Times New Roman" panose="02020603050405020304" pitchFamily="18" charset="0"/>
              </a:rPr>
              <a:t> </a:t>
            </a:r>
            <a:r>
              <a:rPr lang="en-US" sz="2400" dirty="0" err="1">
                <a:effectLst/>
                <a:ea typeface="Times New Roman" panose="02020603050405020304" pitchFamily="18" charset="0"/>
              </a:rPr>
              <a:t>су</a:t>
            </a:r>
            <a:r>
              <a:rPr lang="en-US" sz="2400" dirty="0">
                <a:effectLst/>
                <a:ea typeface="Times New Roman" panose="02020603050405020304" pitchFamily="18" charset="0"/>
              </a:rPr>
              <a:t> у </a:t>
            </a:r>
            <a:r>
              <a:rPr lang="en-US" sz="2400" dirty="0" err="1">
                <a:effectLst/>
                <a:ea typeface="Times New Roman" panose="02020603050405020304" pitchFamily="18" charset="0"/>
              </a:rPr>
              <a:t>максиларним</a:t>
            </a:r>
            <a:r>
              <a:rPr lang="en-US" sz="2400" dirty="0">
                <a:effectLst/>
                <a:ea typeface="Times New Roman" panose="02020603050405020304" pitchFamily="18" charset="0"/>
              </a:rPr>
              <a:t> </a:t>
            </a:r>
            <a:r>
              <a:rPr lang="en-US" sz="2400" dirty="0" err="1">
                <a:effectLst/>
                <a:ea typeface="Times New Roman" panose="02020603050405020304" pitchFamily="18" charset="0"/>
              </a:rPr>
              <a:t>синусима</a:t>
            </a:r>
            <a:r>
              <a:rPr lang="en-US" sz="2400" dirty="0">
                <a:effectLst/>
                <a:ea typeface="Times New Roman" panose="02020603050405020304" pitchFamily="18" charset="0"/>
              </a:rPr>
              <a:t>. </a:t>
            </a:r>
            <a:endParaRPr lang="sr-Cyrl-RS" sz="2400" dirty="0">
              <a:effectLst/>
              <a:ea typeface="Times New Roman" panose="02020603050405020304" pitchFamily="18" charset="0"/>
            </a:endParaRPr>
          </a:p>
          <a:p>
            <a:pPr marL="0" marR="0" indent="342900" algn="just">
              <a:spcBef>
                <a:spcPts val="0"/>
              </a:spcBef>
              <a:spcAft>
                <a:spcPts val="0"/>
              </a:spcAft>
            </a:pPr>
            <a:r>
              <a:rPr lang="en-US" sz="2400" dirty="0" err="1">
                <a:effectLst/>
                <a:ea typeface="Times New Roman" panose="02020603050405020304" pitchFamily="18" charset="0"/>
              </a:rPr>
              <a:t>Срећу</a:t>
            </a:r>
            <a:r>
              <a:rPr lang="en-US" sz="2400" dirty="0">
                <a:effectLst/>
                <a:ea typeface="Times New Roman" panose="02020603050405020304" pitchFamily="18" charset="0"/>
              </a:rPr>
              <a:t> </a:t>
            </a:r>
            <a:r>
              <a:rPr lang="en-US" sz="2400" dirty="0" err="1">
                <a:effectLst/>
                <a:ea typeface="Times New Roman" panose="02020603050405020304" pitchFamily="18" charset="0"/>
              </a:rPr>
              <a:t>се</a:t>
            </a:r>
            <a:r>
              <a:rPr lang="en-US" sz="2400" dirty="0">
                <a:effectLst/>
                <a:ea typeface="Times New Roman" panose="02020603050405020304" pitchFamily="18" charset="0"/>
              </a:rPr>
              <a:t> </a:t>
            </a:r>
            <a:r>
              <a:rPr lang="en-US" sz="2400" dirty="0" err="1">
                <a:effectLst/>
                <a:ea typeface="Times New Roman" panose="02020603050405020304" pitchFamily="18" charset="0"/>
              </a:rPr>
              <a:t>код</a:t>
            </a:r>
            <a:r>
              <a:rPr lang="en-US" sz="2400" dirty="0">
                <a:effectLst/>
                <a:ea typeface="Times New Roman" panose="02020603050405020304" pitchFamily="18" charset="0"/>
              </a:rPr>
              <a:t> </a:t>
            </a:r>
            <a:r>
              <a:rPr lang="en-US" sz="2400" dirty="0" err="1">
                <a:effectLst/>
                <a:ea typeface="Times New Roman" panose="02020603050405020304" pitchFamily="18" charset="0"/>
              </a:rPr>
              <a:t>отворених</a:t>
            </a:r>
            <a:r>
              <a:rPr lang="en-US" sz="2400" dirty="0">
                <a:effectLst/>
                <a:ea typeface="Times New Roman" panose="02020603050405020304" pitchFamily="18" charset="0"/>
              </a:rPr>
              <a:t> </a:t>
            </a:r>
            <a:r>
              <a:rPr lang="en-US" sz="2400" dirty="0" err="1">
                <a:effectLst/>
                <a:ea typeface="Times New Roman" panose="02020603050405020304" pitchFamily="18" charset="0"/>
              </a:rPr>
              <a:t>повреда</a:t>
            </a:r>
            <a:r>
              <a:rPr lang="en-US" sz="2400" dirty="0">
                <a:effectLst/>
                <a:ea typeface="Times New Roman" panose="02020603050405020304" pitchFamily="18" charset="0"/>
              </a:rPr>
              <a:t> </a:t>
            </a:r>
            <a:r>
              <a:rPr lang="en-US" sz="2400" dirty="0" err="1">
                <a:effectLst/>
                <a:ea typeface="Times New Roman" panose="02020603050405020304" pitchFamily="18" charset="0"/>
              </a:rPr>
              <a:t>лица</a:t>
            </a:r>
            <a:r>
              <a:rPr lang="en-US" sz="2400" dirty="0">
                <a:effectLst/>
                <a:ea typeface="Times New Roman" panose="02020603050405020304" pitchFamily="18" charset="0"/>
              </a:rPr>
              <a:t> и </a:t>
            </a:r>
            <a:r>
              <a:rPr lang="en-US" sz="2400" dirty="0" err="1">
                <a:effectLst/>
                <a:ea typeface="Times New Roman" panose="02020603050405020304" pitchFamily="18" charset="0"/>
              </a:rPr>
              <a:t>углавном</a:t>
            </a:r>
            <a:r>
              <a:rPr lang="en-US" sz="2400" dirty="0">
                <a:effectLst/>
                <a:ea typeface="Times New Roman" panose="02020603050405020304" pitchFamily="18" charset="0"/>
              </a:rPr>
              <a:t> </a:t>
            </a:r>
            <a:r>
              <a:rPr lang="en-US" sz="2400" dirty="0" err="1">
                <a:effectLst/>
                <a:ea typeface="Times New Roman" panose="02020603050405020304" pitchFamily="18" charset="0"/>
              </a:rPr>
              <a:t>су</a:t>
            </a:r>
            <a:r>
              <a:rPr lang="en-US" sz="2400" dirty="0">
                <a:effectLst/>
                <a:ea typeface="Times New Roman" panose="02020603050405020304" pitchFamily="18" charset="0"/>
              </a:rPr>
              <a:t> </a:t>
            </a:r>
            <a:r>
              <a:rPr lang="en-US" sz="2400" dirty="0" err="1">
                <a:effectLst/>
                <a:ea typeface="Times New Roman" panose="02020603050405020304" pitchFamily="18" charset="0"/>
              </a:rPr>
              <a:t>то</a:t>
            </a:r>
            <a:r>
              <a:rPr lang="en-US" sz="2400" dirty="0">
                <a:effectLst/>
                <a:ea typeface="Times New Roman" panose="02020603050405020304" pitchFamily="18" charset="0"/>
              </a:rPr>
              <a:t>: </a:t>
            </a:r>
            <a:r>
              <a:rPr lang="en-US" sz="2400" dirty="0" err="1">
                <a:effectLst/>
                <a:ea typeface="Times New Roman" panose="02020603050405020304" pitchFamily="18" charset="0"/>
              </a:rPr>
              <a:t>делови</a:t>
            </a:r>
            <a:r>
              <a:rPr lang="en-US" sz="2400" dirty="0">
                <a:effectLst/>
                <a:ea typeface="Times New Roman" panose="02020603050405020304" pitchFamily="18" charset="0"/>
              </a:rPr>
              <a:t> </a:t>
            </a:r>
            <a:r>
              <a:rPr lang="en-US" sz="2400" dirty="0" err="1">
                <a:effectLst/>
                <a:ea typeface="Times New Roman" panose="02020603050405020304" pitchFamily="18" charset="0"/>
              </a:rPr>
              <a:t>куршума</a:t>
            </a:r>
            <a:r>
              <a:rPr lang="en-US" sz="2400" dirty="0">
                <a:effectLst/>
                <a:ea typeface="Times New Roman" panose="02020603050405020304" pitchFamily="18" charset="0"/>
              </a:rPr>
              <a:t>, </a:t>
            </a:r>
            <a:r>
              <a:rPr lang="en-US" sz="2400" dirty="0" err="1">
                <a:effectLst/>
                <a:ea typeface="Times New Roman" panose="02020603050405020304" pitchFamily="18" charset="0"/>
              </a:rPr>
              <a:t>парчићи</a:t>
            </a:r>
            <a:r>
              <a:rPr lang="en-US" sz="2400" dirty="0">
                <a:effectLst/>
                <a:ea typeface="Times New Roman" panose="02020603050405020304" pitchFamily="18" charset="0"/>
              </a:rPr>
              <a:t> </a:t>
            </a:r>
            <a:r>
              <a:rPr lang="en-US" sz="2400" dirty="0" err="1">
                <a:effectLst/>
                <a:ea typeface="Times New Roman" panose="02020603050405020304" pitchFamily="18" charset="0"/>
              </a:rPr>
              <a:t>стакла</a:t>
            </a:r>
            <a:r>
              <a:rPr lang="en-US" sz="2400" dirty="0">
                <a:effectLst/>
                <a:ea typeface="Times New Roman" panose="02020603050405020304" pitchFamily="18" charset="0"/>
              </a:rPr>
              <a:t>, </a:t>
            </a:r>
            <a:r>
              <a:rPr lang="en-US" sz="2400" dirty="0" err="1">
                <a:effectLst/>
                <a:ea typeface="Times New Roman" panose="02020603050405020304" pitchFamily="18" charset="0"/>
              </a:rPr>
              <a:t>делови</a:t>
            </a:r>
            <a:r>
              <a:rPr lang="en-US" sz="2400" dirty="0">
                <a:effectLst/>
                <a:ea typeface="Times New Roman" panose="02020603050405020304" pitchFamily="18" charset="0"/>
              </a:rPr>
              <a:t> </a:t>
            </a:r>
            <a:r>
              <a:rPr lang="en-US" sz="2400" dirty="0" err="1">
                <a:effectLst/>
                <a:ea typeface="Times New Roman" panose="02020603050405020304" pitchFamily="18" charset="0"/>
              </a:rPr>
              <a:t>костију</a:t>
            </a:r>
            <a:r>
              <a:rPr lang="en-US" sz="2400" dirty="0">
                <a:effectLst/>
                <a:ea typeface="Times New Roman" panose="02020603050405020304" pitchFamily="18" charset="0"/>
              </a:rPr>
              <a:t>. </a:t>
            </a:r>
            <a:r>
              <a:rPr lang="en-US" sz="2400" dirty="0" err="1">
                <a:effectLst/>
                <a:ea typeface="Times New Roman" panose="02020603050405020304" pitchFamily="18" charset="0"/>
              </a:rPr>
              <a:t>Страна</a:t>
            </a:r>
            <a:r>
              <a:rPr lang="en-US" sz="2400" dirty="0">
                <a:effectLst/>
                <a:ea typeface="Times New Roman" panose="02020603050405020304" pitchFamily="18" charset="0"/>
              </a:rPr>
              <a:t> </a:t>
            </a:r>
            <a:r>
              <a:rPr lang="en-US" sz="2400" dirty="0" err="1">
                <a:effectLst/>
                <a:ea typeface="Times New Roman" panose="02020603050405020304" pitchFamily="18" charset="0"/>
              </a:rPr>
              <a:t>тела</a:t>
            </a:r>
            <a:r>
              <a:rPr lang="en-US" sz="2400" dirty="0">
                <a:effectLst/>
                <a:ea typeface="Times New Roman" panose="02020603050405020304" pitchFamily="18" charset="0"/>
              </a:rPr>
              <a:t> у </a:t>
            </a:r>
            <a:r>
              <a:rPr lang="en-US" sz="2400" dirty="0" err="1">
                <a:effectLst/>
                <a:ea typeface="Times New Roman" panose="02020603050405020304" pitchFamily="18" charset="0"/>
              </a:rPr>
              <a:t>максиларним</a:t>
            </a:r>
            <a:r>
              <a:rPr lang="en-US" sz="2400" dirty="0">
                <a:effectLst/>
                <a:ea typeface="Times New Roman" panose="02020603050405020304" pitchFamily="18" charset="0"/>
              </a:rPr>
              <a:t> </a:t>
            </a:r>
            <a:r>
              <a:rPr lang="en-US" sz="2400" dirty="0" err="1">
                <a:effectLst/>
                <a:ea typeface="Times New Roman" panose="02020603050405020304" pitchFamily="18" charset="0"/>
              </a:rPr>
              <a:t>синусима</a:t>
            </a:r>
            <a:r>
              <a:rPr lang="en-US" sz="2400" dirty="0">
                <a:effectLst/>
                <a:ea typeface="Times New Roman" panose="02020603050405020304" pitchFamily="18" charset="0"/>
              </a:rPr>
              <a:t> </a:t>
            </a:r>
            <a:r>
              <a:rPr lang="en-US" sz="2400" dirty="0" err="1">
                <a:effectLst/>
                <a:ea typeface="Times New Roman" panose="02020603050405020304" pitchFamily="18" charset="0"/>
              </a:rPr>
              <a:t>могу</a:t>
            </a:r>
            <a:r>
              <a:rPr lang="en-US" sz="2400" dirty="0">
                <a:effectLst/>
                <a:ea typeface="Times New Roman" panose="02020603050405020304" pitchFamily="18" charset="0"/>
              </a:rPr>
              <a:t> </a:t>
            </a:r>
            <a:r>
              <a:rPr lang="en-US" sz="2400" dirty="0" err="1">
                <a:effectLst/>
                <a:ea typeface="Times New Roman" panose="02020603050405020304" pitchFamily="18" charset="0"/>
              </a:rPr>
              <a:t>да</a:t>
            </a:r>
            <a:r>
              <a:rPr lang="en-US" sz="2400" dirty="0">
                <a:effectLst/>
                <a:ea typeface="Times New Roman" panose="02020603050405020304" pitchFamily="18" charset="0"/>
              </a:rPr>
              <a:t> </a:t>
            </a:r>
            <a:r>
              <a:rPr lang="en-US" sz="2400" dirty="0" err="1">
                <a:effectLst/>
                <a:ea typeface="Times New Roman" panose="02020603050405020304" pitchFamily="18" charset="0"/>
              </a:rPr>
              <a:t>буду</a:t>
            </a:r>
            <a:r>
              <a:rPr lang="en-US" sz="2400" dirty="0">
                <a:effectLst/>
                <a:ea typeface="Times New Roman" panose="02020603050405020304" pitchFamily="18" charset="0"/>
              </a:rPr>
              <a:t> и </a:t>
            </a:r>
            <a:r>
              <a:rPr lang="en-US" sz="2400" dirty="0" err="1">
                <a:effectLst/>
                <a:ea typeface="Times New Roman" panose="02020603050405020304" pitchFamily="18" charset="0"/>
              </a:rPr>
              <a:t>јатрогеног</a:t>
            </a:r>
            <a:r>
              <a:rPr lang="en-US" sz="2400" dirty="0">
                <a:effectLst/>
                <a:ea typeface="Times New Roman" panose="02020603050405020304" pitchFamily="18" charset="0"/>
              </a:rPr>
              <a:t> </a:t>
            </a:r>
            <a:r>
              <a:rPr lang="en-US" sz="2400" dirty="0" err="1">
                <a:effectLst/>
                <a:ea typeface="Times New Roman" panose="02020603050405020304" pitchFamily="18" charset="0"/>
              </a:rPr>
              <a:t>порекла</a:t>
            </a:r>
            <a:r>
              <a:rPr lang="sr-Cyrl-RS" sz="2400" dirty="0">
                <a:effectLst/>
                <a:ea typeface="Times New Roman" panose="02020603050405020304" pitchFamily="18" charset="0"/>
              </a:rPr>
              <a:t>,</a:t>
            </a:r>
            <a:r>
              <a:rPr lang="en-US" sz="2400" dirty="0">
                <a:effectLst/>
                <a:ea typeface="Times New Roman" panose="02020603050405020304" pitchFamily="18" charset="0"/>
              </a:rPr>
              <a:t> </a:t>
            </a:r>
            <a:r>
              <a:rPr lang="en-US" sz="2400" dirty="0" err="1">
                <a:effectLst/>
                <a:ea typeface="Times New Roman" panose="02020603050405020304" pitchFamily="18" charset="0"/>
              </a:rPr>
              <a:t>као</a:t>
            </a:r>
            <a:r>
              <a:rPr lang="en-US" sz="2400" dirty="0">
                <a:effectLst/>
                <a:ea typeface="Times New Roman" panose="02020603050405020304" pitchFamily="18" charset="0"/>
              </a:rPr>
              <a:t> </a:t>
            </a:r>
            <a:r>
              <a:rPr lang="en-US" sz="2400" dirty="0" err="1">
                <a:effectLst/>
                <a:ea typeface="Times New Roman" panose="02020603050405020304" pitchFamily="18" charset="0"/>
              </a:rPr>
              <a:t>што</a:t>
            </a:r>
            <a:r>
              <a:rPr lang="en-US" sz="2400" dirty="0">
                <a:effectLst/>
                <a:ea typeface="Times New Roman" panose="02020603050405020304" pitchFamily="18" charset="0"/>
              </a:rPr>
              <a:t> </a:t>
            </a:r>
            <a:r>
              <a:rPr lang="en-US" sz="2400" dirty="0" err="1">
                <a:effectLst/>
                <a:ea typeface="Times New Roman" panose="02020603050405020304" pitchFamily="18" charset="0"/>
              </a:rPr>
              <a:t>су</a:t>
            </a:r>
            <a:r>
              <a:rPr lang="en-US" sz="2400" dirty="0">
                <a:effectLst/>
                <a:ea typeface="Times New Roman" panose="02020603050405020304" pitchFamily="18" charset="0"/>
              </a:rPr>
              <a:t> </a:t>
            </a:r>
            <a:r>
              <a:rPr lang="en-US" sz="2400" dirty="0" err="1">
                <a:effectLst/>
                <a:ea typeface="Times New Roman" panose="02020603050405020304" pitchFamily="18" charset="0"/>
              </a:rPr>
              <a:t>газе</a:t>
            </a:r>
            <a:r>
              <a:rPr lang="en-US" sz="2400" dirty="0">
                <a:effectLst/>
                <a:ea typeface="Times New Roman" panose="02020603050405020304" pitchFamily="18" charset="0"/>
              </a:rPr>
              <a:t>, </a:t>
            </a:r>
            <a:r>
              <a:rPr lang="en-US" sz="2400" dirty="0" err="1">
                <a:effectLst/>
                <a:ea typeface="Times New Roman" panose="02020603050405020304" pitchFamily="18" charset="0"/>
              </a:rPr>
              <a:t>штрајфне</a:t>
            </a:r>
            <a:r>
              <a:rPr lang="en-US" sz="2400" dirty="0">
                <a:effectLst/>
                <a:ea typeface="Times New Roman" panose="02020603050405020304" pitchFamily="18" charset="0"/>
              </a:rPr>
              <a:t>, </a:t>
            </a:r>
            <a:r>
              <a:rPr lang="en-US" sz="2400" dirty="0" err="1">
                <a:effectLst/>
                <a:ea typeface="Times New Roman" panose="02020603050405020304" pitchFamily="18" charset="0"/>
              </a:rPr>
              <a:t>делови</a:t>
            </a:r>
            <a:r>
              <a:rPr lang="en-US" sz="2400" dirty="0">
                <a:effectLst/>
                <a:ea typeface="Times New Roman" panose="02020603050405020304" pitchFamily="18" charset="0"/>
              </a:rPr>
              <a:t> </a:t>
            </a:r>
            <a:r>
              <a:rPr lang="en-US" sz="2400" dirty="0" err="1">
                <a:effectLst/>
                <a:ea typeface="Times New Roman" panose="02020603050405020304" pitchFamily="18" charset="0"/>
              </a:rPr>
              <a:t>коренова</a:t>
            </a:r>
            <a:r>
              <a:rPr lang="en-US" sz="2400" dirty="0">
                <a:effectLst/>
                <a:ea typeface="Times New Roman" panose="02020603050405020304" pitchFamily="18" charset="0"/>
              </a:rPr>
              <a:t> </a:t>
            </a:r>
            <a:r>
              <a:rPr lang="en-US" sz="2400" dirty="0" err="1">
                <a:effectLst/>
                <a:ea typeface="Times New Roman" panose="02020603050405020304" pitchFamily="18" charset="0"/>
              </a:rPr>
              <a:t>или</a:t>
            </a:r>
            <a:r>
              <a:rPr lang="en-US" sz="2400" dirty="0">
                <a:effectLst/>
                <a:ea typeface="Times New Roman" panose="02020603050405020304" pitchFamily="18" charset="0"/>
              </a:rPr>
              <a:t> </a:t>
            </a:r>
            <a:r>
              <a:rPr lang="en-US" sz="2400" dirty="0" err="1">
                <a:effectLst/>
                <a:ea typeface="Times New Roman" panose="02020603050405020304" pitchFamily="18" charset="0"/>
              </a:rPr>
              <a:t>круница</a:t>
            </a:r>
            <a:r>
              <a:rPr lang="en-US" sz="2400" dirty="0">
                <a:effectLst/>
                <a:ea typeface="Times New Roman" panose="02020603050405020304" pitchFamily="18" charset="0"/>
              </a:rPr>
              <a:t> </a:t>
            </a:r>
            <a:r>
              <a:rPr lang="en-US" sz="2400" dirty="0" err="1">
                <a:effectLst/>
                <a:ea typeface="Times New Roman" panose="02020603050405020304" pitchFamily="18" charset="0"/>
              </a:rPr>
              <a:t>зуба</a:t>
            </a:r>
            <a:r>
              <a:rPr lang="en-US" sz="2400" dirty="0">
                <a:effectLst/>
                <a:ea typeface="Times New Roman" panose="02020603050405020304" pitchFamily="18" charset="0"/>
              </a:rPr>
              <a:t>, </a:t>
            </a:r>
            <a:r>
              <a:rPr lang="en-US" sz="2400" dirty="0" err="1">
                <a:effectLst/>
                <a:ea typeface="Times New Roman" panose="02020603050405020304" pitchFamily="18" charset="0"/>
              </a:rPr>
              <a:t>делови</a:t>
            </a:r>
            <a:r>
              <a:rPr lang="en-US" sz="2400" dirty="0">
                <a:effectLst/>
                <a:ea typeface="Times New Roman" panose="02020603050405020304" pitchFamily="18" charset="0"/>
              </a:rPr>
              <a:t> </a:t>
            </a:r>
            <a:r>
              <a:rPr lang="en-US" sz="2400" dirty="0" err="1">
                <a:effectLst/>
                <a:ea typeface="Times New Roman" panose="02020603050405020304" pitchFamily="18" charset="0"/>
              </a:rPr>
              <a:t>зубарске</a:t>
            </a:r>
            <a:r>
              <a:rPr lang="en-US" sz="2400" dirty="0">
                <a:effectLst/>
                <a:ea typeface="Times New Roman" panose="02020603050405020304" pitchFamily="18" charset="0"/>
              </a:rPr>
              <a:t> </a:t>
            </a:r>
            <a:r>
              <a:rPr lang="en-US" sz="2400" dirty="0" err="1">
                <a:effectLst/>
                <a:ea typeface="Times New Roman" panose="02020603050405020304" pitchFamily="18" charset="0"/>
              </a:rPr>
              <a:t>игле</a:t>
            </a:r>
            <a:r>
              <a:rPr lang="en-US" sz="2400" dirty="0">
                <a:effectLst/>
                <a:ea typeface="Times New Roman" panose="02020603050405020304" pitchFamily="18" charset="0"/>
              </a:rPr>
              <a:t>, </a:t>
            </a:r>
            <a:r>
              <a:rPr lang="en-US" sz="2400" dirty="0" err="1">
                <a:effectLst/>
                <a:ea typeface="Times New Roman" panose="02020603050405020304" pitchFamily="18" charset="0"/>
              </a:rPr>
              <a:t>зубарски</a:t>
            </a:r>
            <a:r>
              <a:rPr lang="en-US" sz="2400" dirty="0">
                <a:effectLst/>
                <a:ea typeface="Times New Roman" panose="02020603050405020304" pitchFamily="18" charset="0"/>
              </a:rPr>
              <a:t> </a:t>
            </a:r>
            <a:r>
              <a:rPr lang="en-US" sz="2400" dirty="0" err="1">
                <a:effectLst/>
                <a:ea typeface="Times New Roman" panose="02020603050405020304" pitchFamily="18" charset="0"/>
              </a:rPr>
              <a:t>импланти</a:t>
            </a:r>
            <a:r>
              <a:rPr lang="en-US" sz="2400" dirty="0">
                <a:effectLst/>
                <a:ea typeface="Times New Roman" panose="02020603050405020304" pitchFamily="18" charset="0"/>
              </a:rPr>
              <a:t> и </a:t>
            </a:r>
            <a:r>
              <a:rPr lang="en-US" sz="2400" dirty="0" err="1">
                <a:effectLst/>
                <a:ea typeface="Times New Roman" panose="02020603050405020304" pitchFamily="18" charset="0"/>
              </a:rPr>
              <a:t>сл</a:t>
            </a:r>
            <a:r>
              <a:rPr lang="en-US" sz="2400" dirty="0">
                <a:effectLst/>
                <a:ea typeface="Times New Roman" panose="02020603050405020304" pitchFamily="18" charset="0"/>
              </a:rPr>
              <a:t>. </a:t>
            </a:r>
          </a:p>
          <a:p>
            <a:pPr marL="0" marR="0" indent="342900" algn="just">
              <a:spcBef>
                <a:spcPts val="0"/>
              </a:spcBef>
              <a:spcAft>
                <a:spcPts val="0"/>
              </a:spcAft>
            </a:pPr>
            <a:r>
              <a:rPr lang="sr-Cyrl-RS" sz="2400" b="1" dirty="0">
                <a:effectLst/>
                <a:ea typeface="Times New Roman" panose="02020603050405020304" pitchFamily="18" charset="0"/>
              </a:rPr>
              <a:t>Клиничка слика</a:t>
            </a:r>
            <a:r>
              <a:rPr lang="sr-Cyrl-RS" sz="2400" dirty="0">
                <a:effectLst/>
                <a:ea typeface="Times New Roman" panose="02020603050405020304" pitchFamily="18" charset="0"/>
              </a:rPr>
              <a:t>: </a:t>
            </a:r>
            <a:r>
              <a:rPr lang="en-US" sz="2400" dirty="0" err="1">
                <a:effectLst/>
                <a:ea typeface="Times New Roman" panose="02020603050405020304" pitchFamily="18" charset="0"/>
              </a:rPr>
              <a:t>једнострана</a:t>
            </a:r>
            <a:r>
              <a:rPr lang="en-US" sz="2400" dirty="0">
                <a:effectLst/>
                <a:ea typeface="Times New Roman" panose="02020603050405020304" pitchFamily="18" charset="0"/>
              </a:rPr>
              <a:t> </a:t>
            </a:r>
            <a:r>
              <a:rPr lang="en-US" sz="2400" dirty="0" err="1">
                <a:effectLst/>
                <a:ea typeface="Times New Roman" panose="02020603050405020304" pitchFamily="18" charset="0"/>
              </a:rPr>
              <a:t>пурулентна</a:t>
            </a:r>
            <a:r>
              <a:rPr lang="en-US" sz="2400" dirty="0">
                <a:effectLst/>
                <a:ea typeface="Times New Roman" panose="02020603050405020304" pitchFamily="18" charset="0"/>
              </a:rPr>
              <a:t> </a:t>
            </a:r>
            <a:r>
              <a:rPr lang="en-US" sz="2400" dirty="0" err="1">
                <a:effectLst/>
                <a:ea typeface="Times New Roman" panose="02020603050405020304" pitchFamily="18" charset="0"/>
              </a:rPr>
              <a:t>секреција</a:t>
            </a:r>
            <a:r>
              <a:rPr lang="en-US" sz="2400" dirty="0">
                <a:effectLst/>
                <a:ea typeface="Times New Roman" panose="02020603050405020304" pitchFamily="18" charset="0"/>
              </a:rPr>
              <a:t> </a:t>
            </a:r>
            <a:r>
              <a:rPr lang="en-US" sz="2400" dirty="0" err="1">
                <a:effectLst/>
                <a:ea typeface="Times New Roman" panose="02020603050405020304" pitchFamily="18" charset="0"/>
              </a:rPr>
              <a:t>из</a:t>
            </a:r>
            <a:r>
              <a:rPr lang="en-US" sz="2400" dirty="0">
                <a:effectLst/>
                <a:ea typeface="Times New Roman" panose="02020603050405020304" pitchFamily="18" charset="0"/>
              </a:rPr>
              <a:t> </a:t>
            </a:r>
            <a:r>
              <a:rPr lang="en-US" sz="2400" dirty="0" err="1">
                <a:effectLst/>
                <a:ea typeface="Times New Roman" panose="02020603050405020304" pitchFamily="18" charset="0"/>
              </a:rPr>
              <a:t>носа</a:t>
            </a:r>
            <a:r>
              <a:rPr lang="en-US" sz="2400" dirty="0">
                <a:effectLst/>
                <a:ea typeface="Times New Roman" panose="02020603050405020304" pitchFamily="18" charset="0"/>
              </a:rPr>
              <a:t>, </a:t>
            </a:r>
            <a:r>
              <a:rPr lang="en-US" sz="2400" dirty="0" err="1">
                <a:effectLst/>
                <a:ea typeface="Times New Roman" panose="02020603050405020304" pitchFamily="18" charset="0"/>
              </a:rPr>
              <a:t>бол</a:t>
            </a:r>
            <a:r>
              <a:rPr lang="en-US" sz="2400" dirty="0">
                <a:effectLst/>
                <a:ea typeface="Times New Roman" panose="02020603050405020304" pitchFamily="18" charset="0"/>
              </a:rPr>
              <a:t>, </a:t>
            </a:r>
            <a:r>
              <a:rPr lang="en-US" sz="2400" dirty="0" err="1">
                <a:effectLst/>
                <a:ea typeface="Times New Roman" panose="02020603050405020304" pitchFamily="18" charset="0"/>
              </a:rPr>
              <a:t>оток</a:t>
            </a:r>
            <a:r>
              <a:rPr lang="en-US" sz="2400" dirty="0">
                <a:effectLst/>
                <a:ea typeface="Times New Roman" panose="02020603050405020304" pitchFamily="18" charset="0"/>
              </a:rPr>
              <a:t> </a:t>
            </a:r>
            <a:r>
              <a:rPr lang="en-US" sz="2400" dirty="0" err="1">
                <a:effectLst/>
                <a:ea typeface="Times New Roman" panose="02020603050405020304" pitchFamily="18" charset="0"/>
              </a:rPr>
              <a:t>лица</a:t>
            </a:r>
            <a:r>
              <a:rPr lang="en-US" sz="2400" dirty="0">
                <a:effectLst/>
                <a:ea typeface="Times New Roman" panose="02020603050405020304" pitchFamily="18" charset="0"/>
              </a:rPr>
              <a:t> у </a:t>
            </a:r>
            <a:r>
              <a:rPr lang="en-US" sz="2400" dirty="0" err="1">
                <a:effectLst/>
                <a:ea typeface="Times New Roman" panose="02020603050405020304" pitchFamily="18" charset="0"/>
              </a:rPr>
              <a:t>регији</a:t>
            </a:r>
            <a:r>
              <a:rPr lang="en-US" sz="2400" dirty="0">
                <a:effectLst/>
                <a:ea typeface="Times New Roman" panose="02020603050405020304" pitchFamily="18" charset="0"/>
              </a:rPr>
              <a:t> </a:t>
            </a:r>
            <a:r>
              <a:rPr lang="en-US" sz="2400" dirty="0" err="1">
                <a:effectLst/>
                <a:ea typeface="Times New Roman" panose="02020603050405020304" pitchFamily="18" charset="0"/>
              </a:rPr>
              <a:t>захваћеног</a:t>
            </a:r>
            <a:r>
              <a:rPr lang="en-US" sz="2400" dirty="0">
                <a:effectLst/>
                <a:ea typeface="Times New Roman" panose="02020603050405020304" pitchFamily="18" charset="0"/>
              </a:rPr>
              <a:t> </a:t>
            </a:r>
            <a:r>
              <a:rPr lang="en-US" sz="2400" dirty="0" err="1">
                <a:effectLst/>
                <a:ea typeface="Times New Roman" panose="02020603050405020304" pitchFamily="18" charset="0"/>
              </a:rPr>
              <a:t>синуса</a:t>
            </a:r>
            <a:r>
              <a:rPr lang="en-US" sz="2400" dirty="0">
                <a:effectLst/>
                <a:ea typeface="Times New Roman" panose="02020603050405020304" pitchFamily="18" charset="0"/>
              </a:rPr>
              <a:t>, </a:t>
            </a:r>
            <a:r>
              <a:rPr lang="en-US" sz="2400" dirty="0" err="1">
                <a:effectLst/>
                <a:ea typeface="Times New Roman" panose="02020603050405020304" pitchFamily="18" charset="0"/>
              </a:rPr>
              <a:t>једнострано</a:t>
            </a:r>
            <a:r>
              <a:rPr lang="en-US" sz="2400" dirty="0">
                <a:effectLst/>
                <a:ea typeface="Times New Roman" panose="02020603050405020304" pitchFamily="18" charset="0"/>
              </a:rPr>
              <a:t> </a:t>
            </a:r>
            <a:r>
              <a:rPr lang="en-US" sz="2400" dirty="0" err="1">
                <a:effectLst/>
                <a:ea typeface="Times New Roman" panose="02020603050405020304" pitchFamily="18" charset="0"/>
              </a:rPr>
              <a:t>отежано</a:t>
            </a:r>
            <a:r>
              <a:rPr lang="en-US" sz="2400" dirty="0">
                <a:effectLst/>
                <a:ea typeface="Times New Roman" panose="02020603050405020304" pitchFamily="18" charset="0"/>
              </a:rPr>
              <a:t> </a:t>
            </a:r>
            <a:r>
              <a:rPr lang="en-US" sz="2400" dirty="0" err="1">
                <a:effectLst/>
                <a:ea typeface="Times New Roman" panose="02020603050405020304" pitchFamily="18" charset="0"/>
              </a:rPr>
              <a:t>дисање</a:t>
            </a:r>
            <a:r>
              <a:rPr lang="en-US" sz="2400" dirty="0">
                <a:effectLst/>
                <a:ea typeface="Times New Roman" panose="02020603050405020304" pitchFamily="18" charset="0"/>
              </a:rPr>
              <a:t> </a:t>
            </a:r>
            <a:r>
              <a:rPr lang="en-US" sz="2400" dirty="0" err="1">
                <a:effectLst/>
                <a:ea typeface="Times New Roman" panose="02020603050405020304" pitchFamily="18" charset="0"/>
              </a:rPr>
              <a:t>на</a:t>
            </a:r>
            <a:r>
              <a:rPr lang="en-US" sz="2400" dirty="0">
                <a:effectLst/>
                <a:ea typeface="Times New Roman" panose="02020603050405020304" pitchFamily="18" charset="0"/>
              </a:rPr>
              <a:t> </a:t>
            </a:r>
            <a:r>
              <a:rPr lang="en-US" sz="2400" dirty="0" err="1">
                <a:effectLst/>
                <a:ea typeface="Times New Roman" panose="02020603050405020304" pitchFamily="18" charset="0"/>
              </a:rPr>
              <a:t>нос</a:t>
            </a:r>
            <a:r>
              <a:rPr lang="en-US" sz="2400" dirty="0">
                <a:effectLst/>
                <a:ea typeface="Times New Roman" panose="02020603050405020304" pitchFamily="18" charset="0"/>
              </a:rPr>
              <a:t> и </a:t>
            </a:r>
            <a:r>
              <a:rPr lang="en-US" sz="2400" dirty="0" err="1">
                <a:effectLst/>
                <a:ea typeface="Times New Roman" panose="02020603050405020304" pitchFamily="18" charset="0"/>
              </a:rPr>
              <a:t>једнострана</a:t>
            </a:r>
            <a:r>
              <a:rPr lang="en-US" sz="2400" dirty="0">
                <a:effectLst/>
                <a:ea typeface="Times New Roman" panose="02020603050405020304" pitchFamily="18" charset="0"/>
              </a:rPr>
              <a:t> </a:t>
            </a:r>
            <a:r>
              <a:rPr lang="en-US" sz="2400" dirty="0" err="1">
                <a:effectLst/>
                <a:ea typeface="Times New Roman" panose="02020603050405020304" pitchFamily="18" charset="0"/>
              </a:rPr>
              <a:t>епистакса</a:t>
            </a:r>
            <a:r>
              <a:rPr lang="en-US" sz="2400" dirty="0">
                <a:effectLst/>
                <a:ea typeface="Times New Roman" panose="02020603050405020304" pitchFamily="18" charset="0"/>
              </a:rPr>
              <a:t>.</a:t>
            </a:r>
          </a:p>
          <a:p>
            <a:pPr marL="0" marR="0" indent="342900" algn="just">
              <a:spcBef>
                <a:spcPts val="0"/>
              </a:spcBef>
              <a:spcAft>
                <a:spcPts val="0"/>
              </a:spcAft>
            </a:pPr>
            <a:r>
              <a:rPr lang="en-US" sz="2400" dirty="0">
                <a:effectLst/>
                <a:ea typeface="Times New Roman" panose="02020603050405020304" pitchFamily="18" charset="0"/>
              </a:rPr>
              <a:t> </a:t>
            </a:r>
            <a:r>
              <a:rPr lang="en-US" sz="2400" b="1" dirty="0" err="1">
                <a:effectLst/>
                <a:ea typeface="Times New Roman" panose="02020603050405020304" pitchFamily="18" charset="0"/>
              </a:rPr>
              <a:t>Дијагоза</a:t>
            </a:r>
            <a:r>
              <a:rPr lang="en-US" sz="2400" dirty="0">
                <a:effectLst/>
                <a:ea typeface="Times New Roman" panose="02020603050405020304" pitchFamily="18" charset="0"/>
              </a:rPr>
              <a:t> </a:t>
            </a:r>
            <a:r>
              <a:rPr lang="en-US" sz="2400" dirty="0" err="1">
                <a:effectLst/>
                <a:ea typeface="Times New Roman" panose="02020603050405020304" pitchFamily="18" charset="0"/>
              </a:rPr>
              <a:t>се</a:t>
            </a:r>
            <a:r>
              <a:rPr lang="en-US" sz="2400" dirty="0">
                <a:effectLst/>
                <a:ea typeface="Times New Roman" panose="02020603050405020304" pitchFamily="18" charset="0"/>
              </a:rPr>
              <a:t> </a:t>
            </a:r>
            <a:r>
              <a:rPr lang="en-US" sz="2400" dirty="0" err="1">
                <a:effectLst/>
                <a:ea typeface="Times New Roman" panose="02020603050405020304" pitchFamily="18" charset="0"/>
              </a:rPr>
              <a:t>поставља</a:t>
            </a:r>
            <a:r>
              <a:rPr lang="en-US" sz="2400" dirty="0">
                <a:effectLst/>
                <a:ea typeface="Times New Roman" panose="02020603050405020304" pitchFamily="18" charset="0"/>
              </a:rPr>
              <a:t> </a:t>
            </a:r>
            <a:r>
              <a:rPr lang="en-US" sz="2400" dirty="0" err="1">
                <a:effectLst/>
                <a:ea typeface="Times New Roman" panose="02020603050405020304" pitchFamily="18" charset="0"/>
              </a:rPr>
              <a:t>анамнезом</a:t>
            </a:r>
            <a:r>
              <a:rPr lang="en-US" sz="2400" dirty="0">
                <a:effectLst/>
                <a:ea typeface="Times New Roman" panose="02020603050405020304" pitchFamily="18" charset="0"/>
              </a:rPr>
              <a:t>, </a:t>
            </a:r>
            <a:r>
              <a:rPr lang="en-US" sz="2400" dirty="0" err="1">
                <a:effectLst/>
                <a:ea typeface="Times New Roman" panose="02020603050405020304" pitchFamily="18" charset="0"/>
              </a:rPr>
              <a:t>клиничким</a:t>
            </a:r>
            <a:r>
              <a:rPr lang="en-US" sz="2400" dirty="0">
                <a:effectLst/>
                <a:ea typeface="Times New Roman" panose="02020603050405020304" pitchFamily="18" charset="0"/>
              </a:rPr>
              <a:t> </a:t>
            </a:r>
            <a:r>
              <a:rPr lang="en-US" sz="2400" dirty="0" err="1">
                <a:effectLst/>
                <a:ea typeface="Times New Roman" panose="02020603050405020304" pitchFamily="18" charset="0"/>
              </a:rPr>
              <a:t>прегледом</a:t>
            </a:r>
            <a:r>
              <a:rPr lang="en-US" sz="2400" dirty="0">
                <a:effectLst/>
                <a:ea typeface="Times New Roman" panose="02020603050405020304" pitchFamily="18" charset="0"/>
              </a:rPr>
              <a:t> и </a:t>
            </a:r>
            <a:r>
              <a:rPr lang="en-US" sz="2400" dirty="0" err="1">
                <a:effectLst/>
                <a:ea typeface="Times New Roman" panose="02020603050405020304" pitchFamily="18" charset="0"/>
              </a:rPr>
              <a:t>радиолошким</a:t>
            </a:r>
            <a:r>
              <a:rPr lang="en-US" sz="2400" dirty="0">
                <a:effectLst/>
                <a:ea typeface="Times New Roman" panose="02020603050405020304" pitchFamily="18" charset="0"/>
              </a:rPr>
              <a:t> </a:t>
            </a:r>
            <a:r>
              <a:rPr lang="en-US" sz="2400" dirty="0" err="1">
                <a:effectLst/>
                <a:ea typeface="Times New Roman" panose="02020603050405020304" pitchFamily="18" charset="0"/>
              </a:rPr>
              <a:t>испитивањем</a:t>
            </a:r>
            <a:r>
              <a:rPr lang="en-US" sz="2400" dirty="0">
                <a:effectLst/>
                <a:ea typeface="Times New Roman" panose="02020603050405020304" pitchFamily="18" charset="0"/>
              </a:rPr>
              <a:t>, </a:t>
            </a:r>
            <a:r>
              <a:rPr lang="en-US" sz="2400" dirty="0" err="1">
                <a:effectLst/>
                <a:ea typeface="Times New Roman" panose="02020603050405020304" pitchFamily="18" charset="0"/>
              </a:rPr>
              <a:t>најчешће</a:t>
            </a:r>
            <a:r>
              <a:rPr lang="en-US" sz="2400" dirty="0">
                <a:effectLst/>
                <a:ea typeface="Times New Roman" panose="02020603050405020304" pitchFamily="18" charset="0"/>
              </a:rPr>
              <a:t> </a:t>
            </a:r>
            <a:r>
              <a:rPr lang="en-US" sz="2400" dirty="0" err="1">
                <a:effectLst/>
                <a:ea typeface="Times New Roman" panose="02020603050405020304" pitchFamily="18" charset="0"/>
              </a:rPr>
              <a:t>путем</a:t>
            </a:r>
            <a:r>
              <a:rPr lang="en-US" sz="2400" dirty="0">
                <a:effectLst/>
                <a:ea typeface="Times New Roman" panose="02020603050405020304" pitchFamily="18" charset="0"/>
              </a:rPr>
              <a:t> ЦТ-а. </a:t>
            </a:r>
          </a:p>
          <a:p>
            <a:pPr marL="0" marR="0" indent="342900" algn="just">
              <a:spcBef>
                <a:spcPts val="0"/>
              </a:spcBef>
              <a:spcAft>
                <a:spcPts val="0"/>
              </a:spcAft>
            </a:pPr>
            <a:r>
              <a:rPr lang="en-US" sz="2400" b="1" dirty="0" err="1">
                <a:effectLst/>
                <a:ea typeface="Times New Roman" panose="02020603050405020304" pitchFamily="18" charset="0"/>
              </a:rPr>
              <a:t>Терапија</a:t>
            </a:r>
            <a:r>
              <a:rPr lang="en-US" sz="2400" dirty="0">
                <a:effectLst/>
                <a:ea typeface="Times New Roman" panose="02020603050405020304" pitchFamily="18" charset="0"/>
              </a:rPr>
              <a:t> </a:t>
            </a:r>
            <a:r>
              <a:rPr lang="en-US" sz="2400" dirty="0" err="1">
                <a:effectLst/>
                <a:ea typeface="Times New Roman" panose="02020603050405020304" pitchFamily="18" charset="0"/>
              </a:rPr>
              <a:t>је</a:t>
            </a:r>
            <a:r>
              <a:rPr lang="en-US" sz="2400" dirty="0">
                <a:effectLst/>
                <a:ea typeface="Times New Roman" panose="02020603050405020304" pitchFamily="18" charset="0"/>
              </a:rPr>
              <a:t> </a:t>
            </a:r>
            <a:r>
              <a:rPr lang="en-US" sz="2400" dirty="0" err="1">
                <a:effectLst/>
                <a:ea typeface="Times New Roman" panose="02020603050405020304" pitchFamily="18" charset="0"/>
              </a:rPr>
              <a:t>хируршка</a:t>
            </a:r>
            <a:r>
              <a:rPr lang="en-US" sz="2400" dirty="0">
                <a:effectLst/>
                <a:ea typeface="Times New Roman" panose="02020603050405020304" pitchFamily="18" charset="0"/>
              </a:rPr>
              <a:t>. </a:t>
            </a:r>
            <a:r>
              <a:rPr lang="en-US" sz="2400" dirty="0" err="1">
                <a:effectLst/>
                <a:ea typeface="Times New Roman" panose="02020603050405020304" pitchFamily="18" charset="0"/>
              </a:rPr>
              <a:t>Метода</a:t>
            </a:r>
            <a:r>
              <a:rPr lang="en-US" sz="2400" dirty="0">
                <a:effectLst/>
                <a:ea typeface="Times New Roman" panose="02020603050405020304" pitchFamily="18" charset="0"/>
              </a:rPr>
              <a:t> </a:t>
            </a:r>
            <a:r>
              <a:rPr lang="en-US" sz="2400" dirty="0" err="1">
                <a:effectLst/>
                <a:ea typeface="Times New Roman" panose="02020603050405020304" pitchFamily="18" charset="0"/>
              </a:rPr>
              <a:t>избора</a:t>
            </a:r>
            <a:r>
              <a:rPr lang="en-US" sz="2400" dirty="0">
                <a:effectLst/>
                <a:ea typeface="Times New Roman" panose="02020603050405020304" pitchFamily="18" charset="0"/>
              </a:rPr>
              <a:t> </a:t>
            </a:r>
            <a:r>
              <a:rPr lang="en-US" sz="2400" dirty="0" err="1">
                <a:effectLst/>
                <a:ea typeface="Times New Roman" panose="02020603050405020304" pitchFamily="18" charset="0"/>
              </a:rPr>
              <a:t>је</a:t>
            </a:r>
            <a:r>
              <a:rPr lang="en-US" sz="2400" dirty="0">
                <a:effectLst/>
                <a:ea typeface="Times New Roman" panose="02020603050405020304" pitchFamily="18" charset="0"/>
              </a:rPr>
              <a:t> ФЕСС, а у </a:t>
            </a:r>
            <a:r>
              <a:rPr lang="en-US" sz="2400" dirty="0" err="1">
                <a:effectLst/>
                <a:ea typeface="Times New Roman" panose="02020603050405020304" pitchFamily="18" charset="0"/>
              </a:rPr>
              <a:t>случају</a:t>
            </a:r>
            <a:r>
              <a:rPr lang="en-US" sz="2400" dirty="0">
                <a:effectLst/>
                <a:ea typeface="Times New Roman" panose="02020603050405020304" pitchFamily="18" charset="0"/>
              </a:rPr>
              <a:t> </a:t>
            </a:r>
            <a:r>
              <a:rPr lang="en-US" sz="2400" dirty="0" err="1">
                <a:effectLst/>
                <a:ea typeface="Times New Roman" panose="02020603050405020304" pitchFamily="18" charset="0"/>
              </a:rPr>
              <a:t>неуспеха</a:t>
            </a:r>
            <a:r>
              <a:rPr lang="sr-Cyrl-RS" sz="2400" dirty="0">
                <a:effectLst/>
                <a:ea typeface="Times New Roman" panose="02020603050405020304" pitchFamily="18" charset="0"/>
              </a:rPr>
              <a:t>,</a:t>
            </a:r>
            <a:r>
              <a:rPr lang="en-US" sz="2400" dirty="0">
                <a:effectLst/>
                <a:ea typeface="Times New Roman" panose="02020603050405020304" pitchFamily="18" charset="0"/>
              </a:rPr>
              <a:t> </a:t>
            </a:r>
            <a:r>
              <a:rPr lang="en-US" sz="2400" dirty="0" err="1">
                <a:effectLst/>
                <a:ea typeface="Times New Roman" panose="02020603050405020304" pitchFamily="18" charset="0"/>
              </a:rPr>
              <a:t>уколико</a:t>
            </a:r>
            <a:r>
              <a:rPr lang="en-US" sz="2400" dirty="0">
                <a:effectLst/>
                <a:ea typeface="Times New Roman" panose="02020603050405020304" pitchFamily="18" charset="0"/>
              </a:rPr>
              <a:t> </a:t>
            </a:r>
            <a:r>
              <a:rPr lang="en-US" sz="2400" dirty="0" err="1">
                <a:effectLst/>
                <a:ea typeface="Times New Roman" panose="02020603050405020304" pitchFamily="18" charset="0"/>
              </a:rPr>
              <a:t>је</a:t>
            </a:r>
            <a:r>
              <a:rPr lang="en-US" sz="2400" dirty="0">
                <a:effectLst/>
                <a:ea typeface="Times New Roman" panose="02020603050405020304" pitchFamily="18" charset="0"/>
              </a:rPr>
              <a:t> </a:t>
            </a:r>
            <a:r>
              <a:rPr lang="en-US" sz="2400" dirty="0" err="1">
                <a:effectLst/>
                <a:ea typeface="Times New Roman" panose="02020603050405020304" pitchFamily="18" charset="0"/>
              </a:rPr>
              <a:t>страно</a:t>
            </a:r>
            <a:r>
              <a:rPr lang="en-US" sz="2400" dirty="0">
                <a:effectLst/>
                <a:ea typeface="Times New Roman" panose="02020603050405020304" pitchFamily="18" charset="0"/>
              </a:rPr>
              <a:t> </a:t>
            </a:r>
            <a:r>
              <a:rPr lang="en-US" sz="2400" dirty="0" err="1">
                <a:effectLst/>
                <a:ea typeface="Times New Roman" panose="02020603050405020304" pitchFamily="18" charset="0"/>
              </a:rPr>
              <a:t>тело</a:t>
            </a:r>
            <a:r>
              <a:rPr lang="en-US" sz="2400" dirty="0">
                <a:effectLst/>
                <a:ea typeface="Times New Roman" panose="02020603050405020304" pitchFamily="18" charset="0"/>
              </a:rPr>
              <a:t> </a:t>
            </a:r>
            <a:r>
              <a:rPr lang="en-US" sz="2400" dirty="0" err="1">
                <a:effectLst/>
                <a:ea typeface="Times New Roman" panose="02020603050405020304" pitchFamily="18" charset="0"/>
              </a:rPr>
              <a:t>лоцирано</a:t>
            </a:r>
            <a:r>
              <a:rPr lang="en-US" sz="2400" dirty="0">
                <a:effectLst/>
                <a:ea typeface="Times New Roman" panose="02020603050405020304" pitchFamily="18" charset="0"/>
              </a:rPr>
              <a:t> у </a:t>
            </a:r>
            <a:r>
              <a:rPr lang="en-US" sz="2400" dirty="0" err="1">
                <a:effectLst/>
                <a:ea typeface="Times New Roman" panose="02020603050405020304" pitchFamily="18" charset="0"/>
              </a:rPr>
              <a:t>макиларном</a:t>
            </a:r>
            <a:r>
              <a:rPr lang="en-US" sz="2400" dirty="0">
                <a:effectLst/>
                <a:ea typeface="Times New Roman" panose="02020603050405020304" pitchFamily="18" charset="0"/>
              </a:rPr>
              <a:t> </a:t>
            </a:r>
            <a:r>
              <a:rPr lang="en-US" sz="2400" dirty="0" err="1">
                <a:effectLst/>
                <a:ea typeface="Times New Roman" panose="02020603050405020304" pitchFamily="18" charset="0"/>
              </a:rPr>
              <a:t>синусу</a:t>
            </a:r>
            <a:r>
              <a:rPr lang="en-US" sz="2400" dirty="0">
                <a:effectLst/>
                <a:ea typeface="Times New Roman" panose="02020603050405020304" pitchFamily="18" charset="0"/>
              </a:rPr>
              <a:t> </a:t>
            </a:r>
            <a:r>
              <a:rPr lang="en-US" sz="2400" dirty="0" err="1">
                <a:effectLst/>
                <a:ea typeface="Times New Roman" panose="02020603050405020304" pitchFamily="18" charset="0"/>
              </a:rPr>
              <a:t>ради</a:t>
            </a:r>
            <a:r>
              <a:rPr lang="en-US" sz="2400" dirty="0">
                <a:effectLst/>
                <a:ea typeface="Times New Roman" panose="02020603050405020304" pitchFamily="18" charset="0"/>
              </a:rPr>
              <a:t> </a:t>
            </a:r>
            <a:r>
              <a:rPr lang="en-US" sz="2400" dirty="0" err="1">
                <a:effectLst/>
                <a:ea typeface="Times New Roman" panose="02020603050405020304" pitchFamily="18" charset="0"/>
              </a:rPr>
              <a:t>се</a:t>
            </a:r>
            <a:r>
              <a:rPr lang="en-US" sz="2400" dirty="0">
                <a:effectLst/>
                <a:ea typeface="Times New Roman" panose="02020603050405020304" pitchFamily="18" charset="0"/>
              </a:rPr>
              <a:t> </a:t>
            </a:r>
            <a:r>
              <a:rPr lang="en-US" sz="2400" dirty="0" err="1">
                <a:effectLst/>
                <a:ea typeface="Times New Roman" panose="02020603050405020304" pitchFamily="18" charset="0"/>
              </a:rPr>
              <a:t>трепанација</a:t>
            </a:r>
            <a:r>
              <a:rPr lang="en-US" sz="2400" dirty="0">
                <a:effectLst/>
                <a:ea typeface="Times New Roman" panose="02020603050405020304" pitchFamily="18" charset="0"/>
              </a:rPr>
              <a:t> </a:t>
            </a:r>
            <a:r>
              <a:rPr lang="en-US" sz="2400" dirty="0" err="1">
                <a:effectLst/>
                <a:ea typeface="Times New Roman" panose="02020603050405020304" pitchFamily="18" charset="0"/>
              </a:rPr>
              <a:t>синуса</a:t>
            </a:r>
            <a:r>
              <a:rPr lang="en-US" sz="2400" dirty="0">
                <a:effectLst/>
                <a:ea typeface="Times New Roman" panose="02020603050405020304" pitchFamily="18" charset="0"/>
              </a:rPr>
              <a:t> </a:t>
            </a:r>
            <a:r>
              <a:rPr lang="en-US" sz="2400" dirty="0" err="1">
                <a:effectLst/>
                <a:ea typeface="Times New Roman" panose="02020603050405020304" pitchFamily="18" charset="0"/>
              </a:rPr>
              <a:t>по</a:t>
            </a:r>
            <a:r>
              <a:rPr lang="en-US" sz="2400" dirty="0">
                <a:effectLst/>
                <a:ea typeface="Times New Roman" panose="02020603050405020304" pitchFamily="18" charset="0"/>
              </a:rPr>
              <a:t> Caldwell-Luc</a:t>
            </a:r>
            <a:r>
              <a:rPr lang="sr-Cyrl-RS" sz="2400" dirty="0">
                <a:effectLst/>
                <a:ea typeface="Times New Roman" panose="02020603050405020304" pitchFamily="18" charset="0"/>
              </a:rPr>
              <a:t>-</a:t>
            </a:r>
            <a:r>
              <a:rPr lang="en-US" sz="2400" dirty="0">
                <a:effectLst/>
                <a:ea typeface="Times New Roman" panose="02020603050405020304" pitchFamily="18" charset="0"/>
              </a:rPr>
              <a:t>у.</a:t>
            </a:r>
          </a:p>
          <a:p>
            <a:endParaRPr lang="en-US" dirty="0"/>
          </a:p>
        </p:txBody>
      </p:sp>
    </p:spTree>
    <p:extLst>
      <p:ext uri="{BB962C8B-B14F-4D97-AF65-F5344CB8AC3E}">
        <p14:creationId xmlns:p14="http://schemas.microsoft.com/office/powerpoint/2010/main" val="10661793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8FAB1E-93FA-B55F-A597-7ED043F1CE9E}"/>
              </a:ext>
            </a:extLst>
          </p:cNvPr>
          <p:cNvPicPr>
            <a:picLocks noChangeAspect="1"/>
          </p:cNvPicPr>
          <p:nvPr/>
        </p:nvPicPr>
        <p:blipFill rotWithShape="1">
          <a:blip r:embed="rId2">
            <a:extLst>
              <a:ext uri="{28A0092B-C50C-407E-A947-70E740481C1C}">
                <a14:useLocalDpi xmlns:a14="http://schemas.microsoft.com/office/drawing/2010/main" val="0"/>
              </a:ext>
            </a:extLst>
          </a:blip>
          <a:srcRect t="61697" r="31150"/>
          <a:stretch/>
        </p:blipFill>
        <p:spPr>
          <a:xfrm>
            <a:off x="941034" y="1635710"/>
            <a:ext cx="10065299" cy="3586580"/>
          </a:xfrm>
          <a:prstGeom prst="rect">
            <a:avLst/>
          </a:prstGeom>
        </p:spPr>
      </p:pic>
    </p:spTree>
    <p:extLst>
      <p:ext uri="{BB962C8B-B14F-4D97-AF65-F5344CB8AC3E}">
        <p14:creationId xmlns:p14="http://schemas.microsoft.com/office/powerpoint/2010/main" val="20330147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D275E6-DDBA-AB61-2BC8-2AD4ED89EC91}"/>
              </a:ext>
            </a:extLst>
          </p:cNvPr>
          <p:cNvPicPr>
            <a:picLocks noChangeAspect="1"/>
          </p:cNvPicPr>
          <p:nvPr/>
        </p:nvPicPr>
        <p:blipFill rotWithShape="1">
          <a:blip r:embed="rId2">
            <a:extLst>
              <a:ext uri="{28A0092B-C50C-407E-A947-70E740481C1C}">
                <a14:useLocalDpi xmlns:a14="http://schemas.microsoft.com/office/drawing/2010/main" val="0"/>
              </a:ext>
            </a:extLst>
          </a:blip>
          <a:srcRect t="9053"/>
          <a:stretch/>
        </p:blipFill>
        <p:spPr>
          <a:xfrm>
            <a:off x="2201663" y="481984"/>
            <a:ext cx="6764784" cy="6152432"/>
          </a:xfrm>
          <a:prstGeom prst="rect">
            <a:avLst/>
          </a:prstGeom>
        </p:spPr>
      </p:pic>
    </p:spTree>
    <p:extLst>
      <p:ext uri="{BB962C8B-B14F-4D97-AF65-F5344CB8AC3E}">
        <p14:creationId xmlns:p14="http://schemas.microsoft.com/office/powerpoint/2010/main" val="6420814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17826EF-5BB6-98AD-30D5-DB7311F2F03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0855" y="1095966"/>
            <a:ext cx="6285390" cy="4666068"/>
          </a:xfrm>
          <a:prstGeom prst="rect">
            <a:avLst/>
          </a:prstGeom>
          <a:noFill/>
          <a:ln>
            <a:noFill/>
          </a:ln>
        </p:spPr>
      </p:pic>
    </p:spTree>
    <p:extLst>
      <p:ext uri="{BB962C8B-B14F-4D97-AF65-F5344CB8AC3E}">
        <p14:creationId xmlns:p14="http://schemas.microsoft.com/office/powerpoint/2010/main" val="4960572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C28CF-B33F-CF23-2FF6-979DCD01FEE8}"/>
              </a:ext>
            </a:extLst>
          </p:cNvPr>
          <p:cNvSpPr>
            <a:spLocks noGrp="1"/>
          </p:cNvSpPr>
          <p:nvPr>
            <p:ph type="title"/>
          </p:nvPr>
        </p:nvSpPr>
        <p:spPr>
          <a:xfrm>
            <a:off x="838200" y="365125"/>
            <a:ext cx="10515600" cy="966525"/>
          </a:xfrm>
        </p:spPr>
        <p:txBody>
          <a:bodyPr/>
          <a:lstStyle/>
          <a:p>
            <a:r>
              <a:rPr lang="sr-Cyrl-RS" dirty="0"/>
              <a:t>Ринолитијаза</a:t>
            </a:r>
            <a:endParaRPr lang="en-US" dirty="0"/>
          </a:p>
        </p:txBody>
      </p:sp>
      <p:sp>
        <p:nvSpPr>
          <p:cNvPr id="3" name="Content Placeholder 2">
            <a:extLst>
              <a:ext uri="{FF2B5EF4-FFF2-40B4-BE49-F238E27FC236}">
                <a16:creationId xmlns:a16="http://schemas.microsoft.com/office/drawing/2014/main" id="{70FC4D81-C403-006C-2CAB-361B1A5ACBD3}"/>
              </a:ext>
            </a:extLst>
          </p:cNvPr>
          <p:cNvSpPr>
            <a:spLocks noGrp="1"/>
          </p:cNvSpPr>
          <p:nvPr>
            <p:ph idx="1"/>
          </p:nvPr>
        </p:nvSpPr>
        <p:spPr>
          <a:xfrm>
            <a:off x="838200" y="1630316"/>
            <a:ext cx="10515600" cy="4761605"/>
          </a:xfrm>
        </p:spPr>
        <p:txBody>
          <a:bodyPr/>
          <a:lstStyle/>
          <a:p>
            <a:r>
              <a:rPr lang="en-US" sz="2200" spc="-10" dirty="0" err="1">
                <a:solidFill>
                  <a:srgbClr val="000000"/>
                </a:solidFill>
                <a:effectLst/>
                <a:ea typeface="Times New Roman" panose="02020603050405020304" pitchFamily="18" charset="0"/>
              </a:rPr>
              <a:t>Ринолити</a:t>
            </a:r>
            <a:r>
              <a:rPr lang="en-US" sz="2200" spc="-10" dirty="0">
                <a:solidFill>
                  <a:srgbClr val="000000"/>
                </a:solidFill>
                <a:effectLst/>
                <a:ea typeface="Times New Roman" panose="02020603050405020304" pitchFamily="18" charset="0"/>
              </a:rPr>
              <a:t> </a:t>
            </a:r>
            <a:r>
              <a:rPr lang="en-US" sz="2200" spc="-10" dirty="0" err="1">
                <a:solidFill>
                  <a:srgbClr val="000000"/>
                </a:solidFill>
                <a:effectLst/>
                <a:ea typeface="Times New Roman" panose="02020603050405020304" pitchFamily="18" charset="0"/>
              </a:rPr>
              <a:t>су</a:t>
            </a:r>
            <a:r>
              <a:rPr lang="en-US" sz="2200" spc="-10" dirty="0">
                <a:solidFill>
                  <a:srgbClr val="000000"/>
                </a:solidFill>
                <a:effectLst/>
                <a:ea typeface="Times New Roman" panose="02020603050405020304" pitchFamily="18" charset="0"/>
              </a:rPr>
              <a:t> </a:t>
            </a:r>
            <a:r>
              <a:rPr lang="hr-HR" sz="2200" spc="-10" dirty="0">
                <a:solidFill>
                  <a:srgbClr val="000000"/>
                </a:solidFill>
                <a:effectLst/>
                <a:ea typeface="Times New Roman" panose="02020603050405020304" pitchFamily="18" charset="0"/>
              </a:rPr>
              <a:t>конкремента у носној шуп</a:t>
            </a:r>
            <a:r>
              <a:rPr lang="sr-Cyrl-RS" sz="2200" spc="-10" dirty="0">
                <a:solidFill>
                  <a:srgbClr val="000000"/>
                </a:solidFill>
                <a:effectLst/>
                <a:ea typeface="Times New Roman" panose="02020603050405020304" pitchFamily="18" charset="0"/>
              </a:rPr>
              <a:t>љ</a:t>
            </a:r>
            <a:r>
              <a:rPr lang="hr-HR" sz="2200" spc="-10" dirty="0">
                <a:solidFill>
                  <a:srgbClr val="000000"/>
                </a:solidFill>
                <a:effectLst/>
                <a:ea typeface="Times New Roman" panose="02020603050405020304" pitchFamily="18" charset="0"/>
              </a:rPr>
              <a:t>ини настали таложењем соли </a:t>
            </a:r>
            <a:r>
              <a:rPr lang="hr-HR" sz="2200" spc="5" dirty="0">
                <a:solidFill>
                  <a:srgbClr val="000000"/>
                </a:solidFill>
                <a:effectLst/>
                <a:ea typeface="Times New Roman" panose="02020603050405020304" pitchFamily="18" charset="0"/>
              </a:rPr>
              <a:t>калцијум и магнезијум фосфата и карбоната око превиђених страних тела, мањих коштаних</a:t>
            </a:r>
            <a:r>
              <a:rPr lang="hr-HR" sz="2200" dirty="0">
                <a:effectLst/>
                <a:ea typeface="Times New Roman" panose="02020603050405020304" pitchFamily="18" charset="0"/>
              </a:rPr>
              <a:t> </a:t>
            </a:r>
            <a:r>
              <a:rPr lang="hr-HR" sz="2200" spc="-5" dirty="0">
                <a:solidFill>
                  <a:srgbClr val="000000"/>
                </a:solidFill>
                <a:effectLst/>
                <a:ea typeface="Times New Roman" panose="02020603050405020304" pitchFamily="18" charset="0"/>
              </a:rPr>
              <a:t>секвестара, коагулума крви или секрета у носу. </a:t>
            </a:r>
            <a:endParaRPr lang="sr-Cyrl-RS" sz="2200" spc="-5" dirty="0">
              <a:solidFill>
                <a:srgbClr val="000000"/>
              </a:solidFill>
              <a:effectLst/>
              <a:ea typeface="Times New Roman" panose="02020603050405020304" pitchFamily="18" charset="0"/>
            </a:endParaRPr>
          </a:p>
          <a:p>
            <a:r>
              <a:rPr lang="hr-HR" sz="2200" spc="-5" dirty="0">
                <a:solidFill>
                  <a:srgbClr val="000000"/>
                </a:solidFill>
                <a:effectLst/>
                <a:ea typeface="Times New Roman" panose="02020603050405020304" pitchFamily="18" charset="0"/>
              </a:rPr>
              <a:t>Кон</a:t>
            </a:r>
            <a:r>
              <a:rPr lang="hr-HR" sz="2200" spc="-10" dirty="0">
                <a:solidFill>
                  <a:srgbClr val="000000"/>
                </a:solidFill>
                <a:effectLst/>
                <a:ea typeface="Times New Roman" panose="02020603050405020304" pitchFamily="18" charset="0"/>
              </a:rPr>
              <a:t>кременти су ситнозрнасте грађе, рапаве површине, обично су вишекраки, сивкасто-црне </a:t>
            </a:r>
            <a:r>
              <a:rPr lang="hr-HR" sz="2200" spc="-5" dirty="0">
                <a:solidFill>
                  <a:srgbClr val="000000"/>
                </a:solidFill>
                <a:effectLst/>
                <a:ea typeface="Times New Roman" panose="02020603050405020304" pitchFamily="18" charset="0"/>
              </a:rPr>
              <a:t>боје, различите величине и изгледа.</a:t>
            </a:r>
            <a:r>
              <a:rPr lang="hr-HR" sz="2200" dirty="0">
                <a:effectLst/>
                <a:ea typeface="Times New Roman" panose="02020603050405020304" pitchFamily="18" charset="0"/>
              </a:rPr>
              <a:t> </a:t>
            </a:r>
            <a:endParaRPr lang="sr-Cyrl-RS" sz="2200" dirty="0">
              <a:ea typeface="Times New Roman" panose="02020603050405020304" pitchFamily="18" charset="0"/>
            </a:endParaRPr>
          </a:p>
          <a:p>
            <a:r>
              <a:rPr lang="hr-HR" sz="2200" spc="-10" dirty="0">
                <a:solidFill>
                  <a:srgbClr val="000000"/>
                </a:solidFill>
                <a:effectLst/>
                <a:ea typeface="Times New Roman" panose="02020603050405020304" pitchFamily="18" charset="0"/>
              </a:rPr>
              <a:t>Клинички се манифестују једностраном опструкцијом носа са појачаном му</a:t>
            </a:r>
            <a:r>
              <a:rPr lang="hr-HR" sz="2200" spc="-5" dirty="0">
                <a:solidFill>
                  <a:srgbClr val="000000"/>
                </a:solidFill>
                <a:effectLst/>
                <a:ea typeface="Times New Roman" panose="02020603050405020304" pitchFamily="18" charset="0"/>
              </a:rPr>
              <a:t>копурулентном, сукрвичавом секрецијом из носа.</a:t>
            </a:r>
            <a:r>
              <a:rPr lang="hr-HR" sz="2200" dirty="0">
                <a:solidFill>
                  <a:srgbClr val="000000"/>
                </a:solidFill>
                <a:effectLst/>
                <a:ea typeface="Times New Roman" panose="02020603050405020304" pitchFamily="18" charset="0"/>
              </a:rPr>
              <a:t> </a:t>
            </a:r>
            <a:endParaRPr lang="en-US" sz="2200" dirty="0">
              <a:effectLst/>
              <a:ea typeface="Times New Roman" panose="02020603050405020304" pitchFamily="18" charset="0"/>
            </a:endParaRPr>
          </a:p>
          <a:p>
            <a:r>
              <a:rPr lang="hr-HR" sz="2200" spc="-5" dirty="0">
                <a:solidFill>
                  <a:srgbClr val="000000"/>
                </a:solidFill>
                <a:effectLst/>
                <a:ea typeface="Times New Roman" panose="02020603050405020304" pitchFamily="18" charset="0"/>
              </a:rPr>
              <a:t>Дијагноза се поставља на основу анамнезе, предње риноскопије, ендоскопије носа и радиолошких испитивања, најбоље путем ЦТ-а </a:t>
            </a:r>
            <a:r>
              <a:rPr lang="sr-Cyrl-RS" sz="2200" spc="-5" dirty="0">
                <a:solidFill>
                  <a:srgbClr val="000000"/>
                </a:solidFill>
                <a:ea typeface="Times New Roman" panose="02020603050405020304" pitchFamily="18" charset="0"/>
              </a:rPr>
              <a:t>.</a:t>
            </a:r>
          </a:p>
          <a:p>
            <a:r>
              <a:rPr lang="hr-HR" sz="2200" dirty="0">
                <a:solidFill>
                  <a:srgbClr val="000000"/>
                </a:solidFill>
                <a:effectLst/>
                <a:ea typeface="Times New Roman" panose="02020603050405020304" pitchFamily="18" charset="0"/>
              </a:rPr>
              <a:t>Терапија се састоји у екстракцији ринолита кроз предњи отвор носа. Код великих ринолита локализованих у задњим партијама носне шупљине понекад је потребна  и мања хируршка интервенција, где је ФЕСС метода избора. </a:t>
            </a:r>
            <a:endParaRPr lang="en-US" sz="22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4627528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7CFBC48-A249-D43F-4719-BF04F0E0B2F5}"/>
              </a:ext>
            </a:extLst>
          </p:cNvPr>
          <p:cNvPicPr>
            <a:picLocks noChangeAspect="1"/>
          </p:cNvPicPr>
          <p:nvPr/>
        </p:nvPicPr>
        <p:blipFill rotWithShape="1">
          <a:blip r:embed="rId2">
            <a:extLst>
              <a:ext uri="{28A0092B-C50C-407E-A947-70E740481C1C}">
                <a14:useLocalDpi xmlns:a14="http://schemas.microsoft.com/office/drawing/2010/main" val="0"/>
              </a:ext>
            </a:extLst>
          </a:blip>
          <a:srcRect l="4616" t="60014" r="50641"/>
          <a:stretch/>
        </p:blipFill>
        <p:spPr bwMode="auto">
          <a:xfrm>
            <a:off x="2870457" y="1102682"/>
            <a:ext cx="5577781" cy="465263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419800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2E9C5377-D0C8-FC76-2B26-9166831620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19528" y="604329"/>
            <a:ext cx="6249263" cy="583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4179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46FE6E6-AA52-D7DE-DD18-534742A4F3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7689" y="1316330"/>
            <a:ext cx="4810285" cy="399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48533A68-175A-530C-41B5-E19FEFEF21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98468" y="1316329"/>
            <a:ext cx="5378011" cy="399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09146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6735" y="357166"/>
            <a:ext cx="9811265" cy="2954445"/>
          </a:xfrm>
        </p:spPr>
        <p:txBody>
          <a:bodyPr>
            <a:noAutofit/>
          </a:bodyPr>
          <a:lstStyle/>
          <a:p>
            <a:r>
              <a:rPr lang="sr-Cyrl-RS" sz="5400" b="1" dirty="0">
                <a:solidFill>
                  <a:schemeClr val="accent1">
                    <a:lumMod val="75000"/>
                  </a:schemeClr>
                </a:solidFill>
              </a:rPr>
              <a:t>ПОВРЕДЕ НОСА И ПОВРЕДЕ ЛИЦА</a:t>
            </a:r>
            <a:endParaRPr lang="en-US" sz="5400" b="1" dirty="0">
              <a:solidFill>
                <a:schemeClr val="accent1">
                  <a:lumMod val="75000"/>
                </a:schemeClr>
              </a:solidFill>
            </a:endParaRPr>
          </a:p>
        </p:txBody>
      </p:sp>
    </p:spTree>
    <p:extLst>
      <p:ext uri="{BB962C8B-B14F-4D97-AF65-F5344CB8AC3E}">
        <p14:creationId xmlns:p14="http://schemas.microsoft.com/office/powerpoint/2010/main" val="3632818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99071" y="428604"/>
            <a:ext cx="11046940" cy="6143668"/>
          </a:xfrm>
        </p:spPr>
        <p:txBody>
          <a:bodyPr/>
          <a:lstStyle/>
          <a:p>
            <a:r>
              <a:rPr lang="ru-RU" dirty="0"/>
              <a:t>Представља </a:t>
            </a:r>
            <a:r>
              <a:rPr lang="ru-RU" b="1" dirty="0">
                <a:solidFill>
                  <a:srgbClr val="FF0000"/>
                </a:solidFill>
              </a:rPr>
              <a:t>ургентно</a:t>
            </a:r>
            <a:r>
              <a:rPr lang="ru-RU" dirty="0"/>
              <a:t> стање у ОРЛ.</a:t>
            </a:r>
          </a:p>
          <a:p>
            <a:r>
              <a:rPr lang="ru-RU" dirty="0"/>
              <a:t>Чешћа је код деце и врло старих особа.</a:t>
            </a:r>
          </a:p>
          <a:p>
            <a:r>
              <a:rPr lang="ru-RU" dirty="0"/>
              <a:t>Најчешће са носне преграде, а може и са латералног зида.</a:t>
            </a:r>
            <a:endParaRPr lang="en-US" dirty="0"/>
          </a:p>
        </p:txBody>
      </p:sp>
      <p:pic>
        <p:nvPicPr>
          <p:cNvPr id="4" name="Content Placeholder 3"/>
          <p:cNvPicPr>
            <a:picLocks/>
          </p:cNvPicPr>
          <p:nvPr/>
        </p:nvPicPr>
        <p:blipFill>
          <a:blip r:embed="rId2"/>
          <a:srcRect l="980" t="2374" r="2940" b="1582"/>
          <a:stretch>
            <a:fillRect/>
          </a:stretch>
        </p:blipFill>
        <p:spPr>
          <a:xfrm>
            <a:off x="3167042" y="2214554"/>
            <a:ext cx="5715040" cy="3800492"/>
          </a:xfrm>
          <a:prstGeom prst="rect">
            <a:avLst/>
          </a:prstGeom>
          <a:ln>
            <a:solidFill>
              <a:srgbClr val="C00000"/>
            </a:solidFill>
          </a:ln>
        </p:spPr>
      </p:pic>
    </p:spTree>
    <p:extLst>
      <p:ext uri="{BB962C8B-B14F-4D97-AF65-F5344CB8AC3E}">
        <p14:creationId xmlns:p14="http://schemas.microsoft.com/office/powerpoint/2010/main" val="2805343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805" y="406443"/>
            <a:ext cx="7467600" cy="939784"/>
          </a:xfrm>
        </p:spPr>
        <p:txBody>
          <a:bodyPr>
            <a:normAutofit/>
          </a:bodyPr>
          <a:lstStyle/>
          <a:p>
            <a:r>
              <a:rPr lang="sr-Cyrl-RS" sz="4800" b="1" dirty="0"/>
              <a:t>Повреде носа</a:t>
            </a:r>
            <a:endParaRPr lang="en-US" sz="4800" b="1" dirty="0"/>
          </a:p>
        </p:txBody>
      </p:sp>
      <p:sp>
        <p:nvSpPr>
          <p:cNvPr id="3" name="Content Placeholder 2"/>
          <p:cNvSpPr>
            <a:spLocks noGrp="1"/>
          </p:cNvSpPr>
          <p:nvPr>
            <p:ph sz="quarter" idx="1"/>
          </p:nvPr>
        </p:nvSpPr>
        <p:spPr>
          <a:xfrm>
            <a:off x="1029729" y="1643050"/>
            <a:ext cx="10486767" cy="4257692"/>
          </a:xfrm>
        </p:spPr>
        <p:txBody>
          <a:bodyPr>
            <a:normAutofit/>
          </a:bodyPr>
          <a:lstStyle/>
          <a:p>
            <a:r>
              <a:rPr lang="ru-RU" b="1" dirty="0">
                <a:solidFill>
                  <a:srgbClr val="FF33CC"/>
                </a:solidFill>
              </a:rPr>
              <a:t>Етиологија</a:t>
            </a:r>
            <a:r>
              <a:rPr lang="ru-RU" dirty="0"/>
              <a:t> – порођај, саобраћајни удес, спорт или туча.</a:t>
            </a:r>
          </a:p>
          <a:p>
            <a:r>
              <a:rPr lang="ru-RU" dirty="0"/>
              <a:t>Могу бити: </a:t>
            </a:r>
          </a:p>
          <a:p>
            <a:pPr lvl="1"/>
            <a:r>
              <a:rPr lang="ru-RU" dirty="0"/>
              <a:t>изоловане или удружене </a:t>
            </a:r>
          </a:p>
          <a:p>
            <a:pPr lvl="1"/>
            <a:r>
              <a:rPr lang="ru-RU" dirty="0"/>
              <a:t>отворене или затворене (у зависности од очуваности интегритета коже )</a:t>
            </a:r>
          </a:p>
          <a:p>
            <a:r>
              <a:rPr lang="ru-RU" b="1" dirty="0">
                <a:solidFill>
                  <a:srgbClr val="FF33CC"/>
                </a:solidFill>
              </a:rPr>
              <a:t>Симптоматологија</a:t>
            </a:r>
            <a:r>
              <a:rPr lang="ru-RU" dirty="0"/>
              <a:t> – крварење, оток, крвни подлови меких ткива и очних капака, деформација носне пирамиде, отежано дисање на нос.</a:t>
            </a:r>
          </a:p>
        </p:txBody>
      </p:sp>
    </p:spTree>
    <p:extLst>
      <p:ext uri="{BB962C8B-B14F-4D97-AF65-F5344CB8AC3E}">
        <p14:creationId xmlns:p14="http://schemas.microsoft.com/office/powerpoint/2010/main" val="39056617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1357298"/>
            <a:ext cx="10585622" cy="3686188"/>
          </a:xfrm>
        </p:spPr>
        <p:txBody>
          <a:bodyPr>
            <a:normAutofit/>
          </a:bodyPr>
          <a:lstStyle/>
          <a:p>
            <a:r>
              <a:rPr lang="ru-RU" b="1" dirty="0">
                <a:solidFill>
                  <a:srgbClr val="FF33CC"/>
                </a:solidFill>
              </a:rPr>
              <a:t>Дијагноза</a:t>
            </a:r>
            <a:r>
              <a:rPr lang="ru-RU" dirty="0"/>
              <a:t> – анамнеза, клинички преглед (инспекција, палпација, предња и задња риноскопија), радиологија (РТГ носних костију и РТГ ПНС, КТ - ретко).</a:t>
            </a:r>
          </a:p>
          <a:p>
            <a:pPr>
              <a:buNone/>
            </a:pPr>
            <a:endParaRPr lang="ru-RU" dirty="0"/>
          </a:p>
          <a:p>
            <a:r>
              <a:rPr lang="ru-RU" sz="3000" b="1" dirty="0">
                <a:solidFill>
                  <a:srgbClr val="FF33CC"/>
                </a:solidFill>
              </a:rPr>
              <a:t>Терапија</a:t>
            </a:r>
            <a:r>
              <a:rPr lang="ru-RU" sz="3000" dirty="0"/>
              <a:t> </a:t>
            </a:r>
          </a:p>
          <a:p>
            <a:pPr lvl="1"/>
            <a:r>
              <a:rPr lang="ru-RU" sz="2800" dirty="0"/>
              <a:t>хируршка (обрада ране, сутура, тампонада, репозиција), </a:t>
            </a:r>
          </a:p>
          <a:p>
            <a:pPr lvl="1"/>
            <a:r>
              <a:rPr lang="ru-RU" sz="2800" dirty="0"/>
              <a:t>конзервативна (АТ заштита, антибиотици, аналгетици).</a:t>
            </a:r>
            <a:endParaRPr lang="en-US" sz="2800" dirty="0"/>
          </a:p>
          <a:p>
            <a:endParaRPr lang="en-US" dirty="0"/>
          </a:p>
        </p:txBody>
      </p:sp>
    </p:spTree>
    <p:extLst>
      <p:ext uri="{BB962C8B-B14F-4D97-AF65-F5344CB8AC3E}">
        <p14:creationId xmlns:p14="http://schemas.microsoft.com/office/powerpoint/2010/main" val="32303303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8" name="Object 2"/>
          <p:cNvGraphicFramePr>
            <a:graphicFrameLocks noGrp="1" noChangeAspect="1"/>
          </p:cNvGraphicFramePr>
          <p:nvPr>
            <p:ph sz="quarter" idx="1"/>
          </p:nvPr>
        </p:nvGraphicFramePr>
        <p:xfrm>
          <a:off x="3452794" y="928670"/>
          <a:ext cx="4857784" cy="4857784"/>
        </p:xfrm>
        <a:graphic>
          <a:graphicData uri="http://schemas.openxmlformats.org/presentationml/2006/ole">
            <mc:AlternateContent xmlns:mc="http://schemas.openxmlformats.org/markup-compatibility/2006">
              <mc:Choice xmlns:v="urn:schemas-microsoft-com:vml" Requires="v">
                <p:oleObj name="Photo Editor Photo" r:id="rId2" imgW="1905266" imgH="1905266" progId="">
                  <p:embed/>
                </p:oleObj>
              </mc:Choice>
              <mc:Fallback>
                <p:oleObj name="Photo Editor Photo" r:id="rId2" imgW="1905266" imgH="190526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2794" y="928670"/>
                        <a:ext cx="4857784" cy="48577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22623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1.png"/>
          <p:cNvPicPr>
            <a:picLocks noGrp="1" noChangeAspect="1"/>
          </p:cNvPicPr>
          <p:nvPr>
            <p:ph sz="quarter" idx="1"/>
          </p:nvPr>
        </p:nvPicPr>
        <p:blipFill>
          <a:blip r:embed="rId2"/>
          <a:stretch>
            <a:fillRect/>
          </a:stretch>
        </p:blipFill>
        <p:spPr>
          <a:xfrm>
            <a:off x="3524232" y="928671"/>
            <a:ext cx="4817962" cy="4873625"/>
          </a:xfrm>
        </p:spPr>
      </p:pic>
    </p:spTree>
    <p:extLst>
      <p:ext uri="{BB962C8B-B14F-4D97-AF65-F5344CB8AC3E}">
        <p14:creationId xmlns:p14="http://schemas.microsoft.com/office/powerpoint/2010/main" val="15277940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7010094 - Copy.JPG"/>
          <p:cNvPicPr>
            <a:picLocks noGrp="1" noChangeAspect="1"/>
          </p:cNvPicPr>
          <p:nvPr>
            <p:ph sz="quarter" idx="1"/>
          </p:nvPr>
        </p:nvPicPr>
        <p:blipFill>
          <a:blip r:embed="rId2" cstate="print"/>
          <a:srcRect l="25081" t="6742" r="15553" b="14103"/>
          <a:stretch>
            <a:fillRect/>
          </a:stretch>
        </p:blipFill>
        <p:spPr>
          <a:xfrm>
            <a:off x="3524232" y="1071546"/>
            <a:ext cx="4714908" cy="4714908"/>
          </a:xfrm>
        </p:spPr>
      </p:pic>
    </p:spTree>
    <p:extLst>
      <p:ext uri="{BB962C8B-B14F-4D97-AF65-F5344CB8AC3E}">
        <p14:creationId xmlns:p14="http://schemas.microsoft.com/office/powerpoint/2010/main" val="20391908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7010104.JPG"/>
          <p:cNvPicPr>
            <a:picLocks noGrp="1" noChangeAspect="1"/>
          </p:cNvPicPr>
          <p:nvPr>
            <p:ph sz="quarter" idx="1"/>
          </p:nvPr>
        </p:nvPicPr>
        <p:blipFill>
          <a:blip r:embed="rId2" cstate="print"/>
          <a:srcRect t="2932" r="28542" b="4722"/>
          <a:stretch>
            <a:fillRect/>
          </a:stretch>
        </p:blipFill>
        <p:spPr>
          <a:xfrm>
            <a:off x="3524232" y="1142984"/>
            <a:ext cx="4643470" cy="4500594"/>
          </a:xfrm>
          <a:ln>
            <a:solidFill>
              <a:srgbClr val="C00000"/>
            </a:solidFill>
          </a:ln>
        </p:spPr>
      </p:pic>
    </p:spTree>
    <p:extLst>
      <p:ext uri="{BB962C8B-B14F-4D97-AF65-F5344CB8AC3E}">
        <p14:creationId xmlns:p14="http://schemas.microsoft.com/office/powerpoint/2010/main" val="392833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826" name="Object 5"/>
          <p:cNvGraphicFramePr>
            <a:graphicFrameLocks noGrp="1" noChangeAspect="1"/>
          </p:cNvGraphicFramePr>
          <p:nvPr>
            <p:ph sz="quarter" idx="1"/>
          </p:nvPr>
        </p:nvGraphicFramePr>
        <p:xfrm>
          <a:off x="2381224" y="1071546"/>
          <a:ext cx="2500330" cy="4214842"/>
        </p:xfrm>
        <a:graphic>
          <a:graphicData uri="http://schemas.openxmlformats.org/presentationml/2006/ole">
            <mc:AlternateContent xmlns:mc="http://schemas.openxmlformats.org/markup-compatibility/2006">
              <mc:Choice xmlns:v="urn:schemas-microsoft-com:vml" Requires="v">
                <p:oleObj name="Photo Editor Photo" r:id="rId2" imgW="2295238" imgH="3914286" progId="">
                  <p:embed/>
                </p:oleObj>
              </mc:Choice>
              <mc:Fallback>
                <p:oleObj name="Photo Editor Photo" r:id="rId2" imgW="2295238" imgH="391428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24" y="1071546"/>
                        <a:ext cx="2500330" cy="42148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7827" name="Object 3"/>
          <p:cNvGraphicFramePr>
            <a:graphicFrameLocks noChangeAspect="1"/>
          </p:cNvGraphicFramePr>
          <p:nvPr/>
        </p:nvGraphicFramePr>
        <p:xfrm>
          <a:off x="5381620" y="1071546"/>
          <a:ext cx="4033838" cy="4192218"/>
        </p:xfrm>
        <a:graphic>
          <a:graphicData uri="http://schemas.openxmlformats.org/presentationml/2006/ole">
            <mc:AlternateContent xmlns:mc="http://schemas.openxmlformats.org/markup-compatibility/2006">
              <mc:Choice xmlns:v="urn:schemas-microsoft-com:vml" Requires="v">
                <p:oleObj name="Photo Editor Photo" r:id="rId4" imgW="3076190" imgH="3076190" progId="">
                  <p:embed/>
                </p:oleObj>
              </mc:Choice>
              <mc:Fallback>
                <p:oleObj name="Photo Editor Photo" r:id="rId4" imgW="3076190" imgH="307619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1620" y="1071546"/>
                        <a:ext cx="4033838" cy="41922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743620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850" name="Object 2"/>
          <p:cNvGraphicFramePr>
            <a:graphicFrameLocks noGrp="1" noChangeAspect="1"/>
          </p:cNvGraphicFramePr>
          <p:nvPr>
            <p:ph sz="quarter" idx="1"/>
          </p:nvPr>
        </p:nvGraphicFramePr>
        <p:xfrm>
          <a:off x="1881158" y="2214554"/>
          <a:ext cx="2643206" cy="2643206"/>
        </p:xfrm>
        <a:graphic>
          <a:graphicData uri="http://schemas.openxmlformats.org/presentationml/2006/ole">
            <mc:AlternateContent xmlns:mc="http://schemas.openxmlformats.org/markup-compatibility/2006">
              <mc:Choice xmlns:v="urn:schemas-microsoft-com:vml" Requires="v">
                <p:oleObj name="Photo Editor Photo" r:id="rId2" imgW="3982006" imgH="3982006" progId="">
                  <p:embed/>
                </p:oleObj>
              </mc:Choice>
              <mc:Fallback>
                <p:oleObj name="Photo Editor Photo" r:id="rId2" imgW="3982006" imgH="398200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1158" y="2214554"/>
                        <a:ext cx="2643206" cy="26432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6" descr="C:\Documents and Settings\Optiplex GX150\My Documents\My Pictures\nasal_fracture_oct17_043.jpg"/>
          <p:cNvPicPr>
            <a:picLocks noChangeAspect="1" noChangeArrowheads="1"/>
          </p:cNvPicPr>
          <p:nvPr/>
        </p:nvPicPr>
        <p:blipFill>
          <a:blip r:embed="rId4"/>
          <a:srcRect/>
          <a:stretch>
            <a:fillRect/>
          </a:stretch>
        </p:blipFill>
        <p:spPr bwMode="auto">
          <a:xfrm>
            <a:off x="4810117" y="2214554"/>
            <a:ext cx="2637409" cy="2643206"/>
          </a:xfrm>
          <a:prstGeom prst="rect">
            <a:avLst/>
          </a:prstGeom>
          <a:noFill/>
          <a:ln w="9525">
            <a:noFill/>
            <a:miter lim="800000"/>
            <a:headEnd/>
            <a:tailEnd/>
          </a:ln>
        </p:spPr>
      </p:pic>
      <p:graphicFrame>
        <p:nvGraphicFramePr>
          <p:cNvPr id="78851" name="Object 4"/>
          <p:cNvGraphicFramePr>
            <a:graphicFrameLocks noChangeAspect="1"/>
          </p:cNvGraphicFramePr>
          <p:nvPr/>
        </p:nvGraphicFramePr>
        <p:xfrm>
          <a:off x="7596198" y="2214554"/>
          <a:ext cx="2562212" cy="2632904"/>
        </p:xfrm>
        <a:graphic>
          <a:graphicData uri="http://schemas.openxmlformats.org/presentationml/2006/ole">
            <mc:AlternateContent xmlns:mc="http://schemas.openxmlformats.org/markup-compatibility/2006">
              <mc:Choice xmlns:v="urn:schemas-microsoft-com:vml" Requires="v">
                <p:oleObj name="Photo Editor Photo" r:id="rId5" imgW="4285714" imgH="4285714" progId="">
                  <p:embed/>
                </p:oleObj>
              </mc:Choice>
              <mc:Fallback>
                <p:oleObj name="Photo Editor Photo" r:id="rId5" imgW="4285714" imgH="4285714"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6198" y="2214554"/>
                        <a:ext cx="2562212" cy="26329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330397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ownload.jpg"/>
          <p:cNvPicPr>
            <a:picLocks noGrp="1" noChangeAspect="1"/>
          </p:cNvPicPr>
          <p:nvPr>
            <p:ph sz="quarter" idx="1"/>
          </p:nvPr>
        </p:nvPicPr>
        <p:blipFill>
          <a:blip r:embed="rId2"/>
          <a:stretch>
            <a:fillRect/>
          </a:stretch>
        </p:blipFill>
        <p:spPr>
          <a:xfrm>
            <a:off x="2852048" y="1327464"/>
            <a:ext cx="6030034" cy="4458990"/>
          </a:xfrm>
        </p:spPr>
      </p:pic>
    </p:spTree>
    <p:extLst>
      <p:ext uri="{BB962C8B-B14F-4D97-AF65-F5344CB8AC3E}">
        <p14:creationId xmlns:p14="http://schemas.microsoft.com/office/powerpoint/2010/main" val="36369810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6110" y="653859"/>
            <a:ext cx="7467600" cy="725470"/>
          </a:xfrm>
        </p:spPr>
        <p:txBody>
          <a:bodyPr>
            <a:normAutofit/>
          </a:bodyPr>
          <a:lstStyle/>
          <a:p>
            <a:r>
              <a:rPr lang="sr-Cyrl-RS" sz="3600" b="1" dirty="0"/>
              <a:t>Хематом носне преграде</a:t>
            </a:r>
            <a:endParaRPr lang="en-US" sz="3600" b="1" dirty="0"/>
          </a:p>
        </p:txBody>
      </p:sp>
      <p:sp>
        <p:nvSpPr>
          <p:cNvPr id="3" name="Content Placeholder 2"/>
          <p:cNvSpPr>
            <a:spLocks noGrp="1"/>
          </p:cNvSpPr>
          <p:nvPr>
            <p:ph sz="quarter" idx="1"/>
          </p:nvPr>
        </p:nvSpPr>
        <p:spPr>
          <a:xfrm>
            <a:off x="980303" y="1785926"/>
            <a:ext cx="10610335" cy="3929090"/>
          </a:xfrm>
        </p:spPr>
        <p:txBody>
          <a:bodyPr>
            <a:normAutofit/>
          </a:bodyPr>
          <a:lstStyle/>
          <a:p>
            <a:r>
              <a:rPr lang="ru-RU" b="1" dirty="0">
                <a:solidFill>
                  <a:srgbClr val="FF33CC"/>
                </a:solidFill>
              </a:rPr>
              <a:t>Дефиниција</a:t>
            </a:r>
            <a:r>
              <a:rPr lang="ru-RU" dirty="0"/>
              <a:t> – излив крви између перихондријума и хрскавице носне преграде. </a:t>
            </a:r>
          </a:p>
          <a:p>
            <a:r>
              <a:rPr lang="ru-RU" b="1" dirty="0">
                <a:solidFill>
                  <a:srgbClr val="FF33CC"/>
                </a:solidFill>
              </a:rPr>
              <a:t>Етиологија</a:t>
            </a:r>
            <a:r>
              <a:rPr lang="ru-RU" dirty="0"/>
              <a:t> – приликом повреда носа, непосредно након операције носне преграде, спонтано код неких хематолошких обољења.</a:t>
            </a:r>
          </a:p>
          <a:p>
            <a:pPr lvl="1"/>
            <a:r>
              <a:rPr lang="ru-RU" dirty="0"/>
              <a:t>Чешћи су код деце (повреде), обично су обострани у пределу предњег хрскавичавог дела септума.</a:t>
            </a:r>
          </a:p>
          <a:p>
            <a:r>
              <a:rPr lang="ru-RU" b="1" dirty="0">
                <a:solidFill>
                  <a:srgbClr val="FF33CC"/>
                </a:solidFill>
              </a:rPr>
              <a:t>Симптоматологија</a:t>
            </a:r>
            <a:r>
              <a:rPr lang="ru-RU" dirty="0"/>
              <a:t> – отежано дисање на нос и лака главобоља.</a:t>
            </a:r>
          </a:p>
        </p:txBody>
      </p:sp>
    </p:spTree>
    <p:extLst>
      <p:ext uri="{BB962C8B-B14F-4D97-AF65-F5344CB8AC3E}">
        <p14:creationId xmlns:p14="http://schemas.microsoft.com/office/powerpoint/2010/main" val="3649124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77794" y="876410"/>
            <a:ext cx="10882183" cy="4873752"/>
          </a:xfrm>
        </p:spPr>
        <p:txBody>
          <a:bodyPr>
            <a:normAutofit/>
          </a:bodyPr>
          <a:lstStyle/>
          <a:p>
            <a:r>
              <a:rPr lang="sr-Cyrl-RS" b="1" dirty="0">
                <a:solidFill>
                  <a:srgbClr val="FF33CC"/>
                </a:solidFill>
              </a:rPr>
              <a:t>Етиологија</a:t>
            </a:r>
            <a:r>
              <a:rPr lang="sr-Cyrl-RS" dirty="0"/>
              <a:t> – </a:t>
            </a:r>
            <a:r>
              <a:rPr lang="sr-Cyrl-RS" b="1" dirty="0">
                <a:solidFill>
                  <a:srgbClr val="FF0000"/>
                </a:solidFill>
              </a:rPr>
              <a:t>локална</a:t>
            </a:r>
            <a:r>
              <a:rPr lang="sr-Cyrl-RS" dirty="0"/>
              <a:t> и </a:t>
            </a:r>
            <a:r>
              <a:rPr lang="sr-Cyrl-RS" b="1" dirty="0">
                <a:solidFill>
                  <a:srgbClr val="FF0000"/>
                </a:solidFill>
              </a:rPr>
              <a:t>општа</a:t>
            </a:r>
          </a:p>
          <a:p>
            <a:endParaRPr lang="sr-Cyrl-RS" b="1" dirty="0">
              <a:solidFill>
                <a:srgbClr val="FF0000"/>
              </a:solidFill>
            </a:endParaRPr>
          </a:p>
          <a:p>
            <a:r>
              <a:rPr lang="sr-Cyrl-RS" b="1" dirty="0">
                <a:solidFill>
                  <a:srgbClr val="FF0000"/>
                </a:solidFill>
              </a:rPr>
              <a:t>Локални узроци </a:t>
            </a:r>
            <a:r>
              <a:rPr lang="sr-Cyrl-RS" dirty="0"/>
              <a:t>:</a:t>
            </a:r>
          </a:p>
          <a:p>
            <a:pPr lvl="1"/>
            <a:r>
              <a:rPr lang="sr-Cyrl-RS" b="1" dirty="0">
                <a:solidFill>
                  <a:srgbClr val="FF33CC"/>
                </a:solidFill>
              </a:rPr>
              <a:t>траума</a:t>
            </a:r>
            <a:r>
              <a:rPr lang="sr-Cyrl-RS" dirty="0"/>
              <a:t> – повреда л.Киселбаха (К</a:t>
            </a:r>
            <a:r>
              <a:rPr lang="sr-Latn-RS" dirty="0"/>
              <a:t>iesselbachi)</a:t>
            </a:r>
            <a:r>
              <a:rPr lang="sr-Cyrl-RS" dirty="0"/>
              <a:t>, повреда и фрактура носних костију, носне преграде, оштећење скелета лица, фрактуре предњих партија базе лобање, перфорација носне преграде.</a:t>
            </a:r>
            <a:br>
              <a:rPr lang="sr-Cyrl-RS" dirty="0"/>
            </a:br>
            <a:endParaRPr lang="sr-Cyrl-RS" dirty="0"/>
          </a:p>
          <a:p>
            <a:pPr lvl="1"/>
            <a:r>
              <a:rPr lang="sr-Cyrl-RS" b="1" dirty="0">
                <a:solidFill>
                  <a:srgbClr val="FF33CC"/>
                </a:solidFill>
              </a:rPr>
              <a:t>запаљења</a:t>
            </a:r>
            <a:r>
              <a:rPr lang="sr-Cyrl-RS" dirty="0"/>
              <a:t> – </a:t>
            </a:r>
            <a:r>
              <a:rPr lang="sr-Latn-RS" dirty="0"/>
              <a:t>rhinitis anterior sicca </a:t>
            </a:r>
            <a:r>
              <a:rPr lang="sr-Cyrl-RS" dirty="0"/>
              <a:t>најчешће, док су остала акутна и хронична запаљења носне слузнице ређе заступљена.</a:t>
            </a:r>
            <a:endParaRPr lang="en-US" dirty="0"/>
          </a:p>
        </p:txBody>
      </p:sp>
    </p:spTree>
    <p:extLst>
      <p:ext uri="{BB962C8B-B14F-4D97-AF65-F5344CB8AC3E}">
        <p14:creationId xmlns:p14="http://schemas.microsoft.com/office/powerpoint/2010/main" val="1974440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169773" y="1285860"/>
            <a:ext cx="9959546" cy="3900502"/>
          </a:xfrm>
        </p:spPr>
        <p:txBody>
          <a:bodyPr>
            <a:normAutofit/>
          </a:bodyPr>
          <a:lstStyle/>
          <a:p>
            <a:r>
              <a:rPr lang="ru-RU" b="1" dirty="0">
                <a:solidFill>
                  <a:srgbClr val="FF33CC"/>
                </a:solidFill>
              </a:rPr>
              <a:t>Дијагноза</a:t>
            </a:r>
            <a:r>
              <a:rPr lang="ru-RU" dirty="0"/>
              <a:t> – анамнеза, клинички преглед.</a:t>
            </a:r>
          </a:p>
          <a:p>
            <a:r>
              <a:rPr lang="ru-RU" b="1" dirty="0">
                <a:solidFill>
                  <a:srgbClr val="FF33CC"/>
                </a:solidFill>
              </a:rPr>
              <a:t>Терапија</a:t>
            </a:r>
            <a:r>
              <a:rPr lang="ru-RU" dirty="0"/>
              <a:t> – хируршка (инцизија, тампонада) и конзервативна (антибиотици, аналгетици).</a:t>
            </a:r>
            <a:endParaRPr lang="en-US" dirty="0"/>
          </a:p>
          <a:p>
            <a:r>
              <a:rPr lang="sr-Cyrl-RS" b="1" dirty="0">
                <a:solidFill>
                  <a:srgbClr val="FF33CC"/>
                </a:solidFill>
              </a:rPr>
              <a:t>Компликације</a:t>
            </a:r>
            <a:r>
              <a:rPr lang="sr-Cyrl-RS" dirty="0"/>
              <a:t> – апсцес септума због инфекције хематома; перихондритис; коликвација квадриангуларне хрскавице; ринолордоза; ендокранијумске компликације (најчешће тромбоза кавернозног синуса).</a:t>
            </a:r>
            <a:endParaRPr lang="en-US" dirty="0"/>
          </a:p>
        </p:txBody>
      </p:sp>
    </p:spTree>
    <p:extLst>
      <p:ext uri="{BB962C8B-B14F-4D97-AF65-F5344CB8AC3E}">
        <p14:creationId xmlns:p14="http://schemas.microsoft.com/office/powerpoint/2010/main" val="28470746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874" name="Object 2"/>
          <p:cNvGraphicFramePr>
            <a:graphicFrameLocks noGrp="1" noChangeAspect="1"/>
          </p:cNvGraphicFramePr>
          <p:nvPr>
            <p:ph sz="quarter" idx="1"/>
          </p:nvPr>
        </p:nvGraphicFramePr>
        <p:xfrm>
          <a:off x="3167043" y="1214422"/>
          <a:ext cx="5315027" cy="4337062"/>
        </p:xfrm>
        <a:graphic>
          <a:graphicData uri="http://schemas.openxmlformats.org/presentationml/2006/ole">
            <mc:AlternateContent xmlns:mc="http://schemas.openxmlformats.org/markup-compatibility/2006">
              <mc:Choice xmlns:v="urn:schemas-microsoft-com:vml" Requires="v">
                <p:oleObj name="Photo Editor Photo" r:id="rId2" imgW="4761905" imgH="3885714" progId="">
                  <p:embed/>
                </p:oleObj>
              </mc:Choice>
              <mc:Fallback>
                <p:oleObj name="Photo Editor Photo" r:id="rId2" imgW="4761905" imgH="3885714"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043" y="1214422"/>
                        <a:ext cx="5315027" cy="4337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5252044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898" name="Object 2"/>
          <p:cNvGraphicFramePr>
            <a:graphicFrameLocks noGrp="1" noChangeAspect="1"/>
          </p:cNvGraphicFramePr>
          <p:nvPr>
            <p:ph sz="quarter" idx="1"/>
          </p:nvPr>
        </p:nvGraphicFramePr>
        <p:xfrm>
          <a:off x="3095604" y="1357298"/>
          <a:ext cx="5753786" cy="3857652"/>
        </p:xfrm>
        <a:graphic>
          <a:graphicData uri="http://schemas.openxmlformats.org/presentationml/2006/ole">
            <mc:AlternateContent xmlns:mc="http://schemas.openxmlformats.org/markup-compatibility/2006">
              <mc:Choice xmlns:v="urn:schemas-microsoft-com:vml" Requires="v">
                <p:oleObj name="Photo Editor Photo" r:id="rId2" imgW="2514286" imgH="1685714" progId="">
                  <p:embed/>
                </p:oleObj>
              </mc:Choice>
              <mc:Fallback>
                <p:oleObj name="Photo Editor Photo" r:id="rId2" imgW="2514286" imgH="1685714"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04" y="1357298"/>
                        <a:ext cx="5753786" cy="38576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676692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Documents and Settings\Optiplex GX150\My Documents\My Pictures\80SSQSeptal_Abscess_GG_Jul_2005_010.jpg"/>
          <p:cNvPicPr>
            <a:picLocks noGrp="1" noChangeAspect="1" noChangeArrowheads="1"/>
          </p:cNvPicPr>
          <p:nvPr>
            <p:ph sz="quarter" idx="1"/>
          </p:nvPr>
        </p:nvPicPr>
        <p:blipFill>
          <a:blip r:embed="rId2"/>
          <a:srcRect/>
          <a:stretch>
            <a:fillRect/>
          </a:stretch>
        </p:blipFill>
        <p:spPr>
          <a:xfrm>
            <a:off x="3524232" y="1071546"/>
            <a:ext cx="4572032" cy="4572032"/>
          </a:xfrm>
          <a:noFill/>
          <a:ln>
            <a:solidFill>
              <a:srgbClr val="C00000"/>
            </a:solidFill>
          </a:ln>
        </p:spPr>
      </p:pic>
    </p:spTree>
    <p:extLst>
      <p:ext uri="{BB962C8B-B14F-4D97-AF65-F5344CB8AC3E}">
        <p14:creationId xmlns:p14="http://schemas.microsoft.com/office/powerpoint/2010/main" val="5410697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903" y="521774"/>
            <a:ext cx="7467600" cy="939784"/>
          </a:xfrm>
        </p:spPr>
        <p:txBody>
          <a:bodyPr>
            <a:normAutofit/>
          </a:bodyPr>
          <a:lstStyle/>
          <a:p>
            <a:r>
              <a:rPr lang="sr-Cyrl-RS" sz="3600" b="1" dirty="0"/>
              <a:t>Апсцес носне преграде</a:t>
            </a:r>
            <a:endParaRPr lang="en-US" sz="3600" b="1" dirty="0"/>
          </a:p>
        </p:txBody>
      </p:sp>
      <p:sp>
        <p:nvSpPr>
          <p:cNvPr id="3" name="Content Placeholder 2"/>
          <p:cNvSpPr>
            <a:spLocks noGrp="1"/>
          </p:cNvSpPr>
          <p:nvPr>
            <p:ph sz="quarter" idx="1"/>
          </p:nvPr>
        </p:nvSpPr>
        <p:spPr>
          <a:xfrm>
            <a:off x="741406" y="1923006"/>
            <a:ext cx="10338487" cy="3489253"/>
          </a:xfrm>
        </p:spPr>
        <p:txBody>
          <a:bodyPr>
            <a:normAutofit/>
          </a:bodyPr>
          <a:lstStyle/>
          <a:p>
            <a:r>
              <a:rPr lang="sr-Cyrl-RS" b="1" dirty="0">
                <a:solidFill>
                  <a:srgbClr val="FF33CC"/>
                </a:solidFill>
              </a:rPr>
              <a:t>Етиологија</a:t>
            </a:r>
            <a:r>
              <a:rPr lang="sr-Cyrl-RS" dirty="0"/>
              <a:t> – инфекција превиђеног хематома; компликација морбила, шарлаха и фурункулозе носа.</a:t>
            </a:r>
          </a:p>
          <a:p>
            <a:r>
              <a:rPr lang="sr-Cyrl-RS" b="1" dirty="0">
                <a:solidFill>
                  <a:srgbClr val="FF33CC"/>
                </a:solidFill>
              </a:rPr>
              <a:t>Симптоматологија</a:t>
            </a:r>
            <a:r>
              <a:rPr lang="sr-Cyrl-RS" dirty="0"/>
              <a:t> – отежано дисање на нос, аносмија, бол, повишена температура, главобоља.</a:t>
            </a:r>
          </a:p>
          <a:p>
            <a:r>
              <a:rPr lang="sr-Cyrl-RS" b="1" dirty="0">
                <a:solidFill>
                  <a:srgbClr val="FF33CC"/>
                </a:solidFill>
              </a:rPr>
              <a:t>Дијагноза</a:t>
            </a:r>
            <a:r>
              <a:rPr lang="sr-Cyrl-RS" dirty="0"/>
              <a:t> – анамнеза, клинички преглед, пункција</a:t>
            </a:r>
          </a:p>
          <a:p>
            <a:r>
              <a:rPr lang="sr-Cyrl-RS" b="1" dirty="0">
                <a:solidFill>
                  <a:srgbClr val="FF33CC"/>
                </a:solidFill>
              </a:rPr>
              <a:t>Терапија</a:t>
            </a:r>
            <a:r>
              <a:rPr lang="sr-Cyrl-RS" dirty="0"/>
              <a:t> – хируршка (обострана инцизија уз дренажу), конзервативна (високе дозе антибиотика).</a:t>
            </a:r>
            <a:endParaRPr lang="en-US" dirty="0"/>
          </a:p>
        </p:txBody>
      </p:sp>
    </p:spTree>
    <p:extLst>
      <p:ext uri="{BB962C8B-B14F-4D97-AF65-F5344CB8AC3E}">
        <p14:creationId xmlns:p14="http://schemas.microsoft.com/office/powerpoint/2010/main" val="41286595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sz="4800" b="1" dirty="0"/>
              <a:t>ПОВРЕДЕ ЛИЦА</a:t>
            </a:r>
            <a:endParaRPr lang="en-US" sz="4800" b="1" dirty="0"/>
          </a:p>
        </p:txBody>
      </p:sp>
      <p:sp>
        <p:nvSpPr>
          <p:cNvPr id="3" name="Content Placeholder 2"/>
          <p:cNvSpPr>
            <a:spLocks noGrp="1"/>
          </p:cNvSpPr>
          <p:nvPr>
            <p:ph sz="quarter" idx="1"/>
          </p:nvPr>
        </p:nvSpPr>
        <p:spPr>
          <a:xfrm>
            <a:off x="1062681" y="1928802"/>
            <a:ext cx="10890422" cy="3571900"/>
          </a:xfrm>
        </p:spPr>
        <p:txBody>
          <a:bodyPr>
            <a:normAutofit/>
          </a:bodyPr>
          <a:lstStyle/>
          <a:p>
            <a:r>
              <a:rPr lang="ru-RU" sz="3600" dirty="0"/>
              <a:t>Деле се на : </a:t>
            </a:r>
            <a:endParaRPr lang="sr-Latn-RS" sz="3600" dirty="0"/>
          </a:p>
          <a:p>
            <a:pPr>
              <a:buNone/>
            </a:pPr>
            <a:endParaRPr lang="ru-RU" sz="2000" dirty="0"/>
          </a:p>
          <a:p>
            <a:pPr lvl="1"/>
            <a:r>
              <a:rPr lang="ru-RU" sz="3200" dirty="0"/>
              <a:t>Повреде фронтоетмоидне регије</a:t>
            </a:r>
          </a:p>
          <a:p>
            <a:pPr lvl="1"/>
            <a:r>
              <a:rPr lang="ru-RU" sz="3200" dirty="0"/>
              <a:t>Максилофацијалне повреде</a:t>
            </a:r>
          </a:p>
          <a:p>
            <a:pPr lvl="1"/>
            <a:r>
              <a:rPr lang="ru-RU" sz="3200" dirty="0"/>
              <a:t>Индиректни прелом пода орбите (</a:t>
            </a:r>
            <a:r>
              <a:rPr lang="sr-Latn-RS" sz="3200" dirty="0"/>
              <a:t>Blow-out </a:t>
            </a:r>
            <a:r>
              <a:rPr lang="ru-RU" sz="3200" dirty="0"/>
              <a:t>фрактура)</a:t>
            </a:r>
            <a:endParaRPr lang="en-US" sz="3200" dirty="0"/>
          </a:p>
        </p:txBody>
      </p:sp>
    </p:spTree>
    <p:extLst>
      <p:ext uri="{BB962C8B-B14F-4D97-AF65-F5344CB8AC3E}">
        <p14:creationId xmlns:p14="http://schemas.microsoft.com/office/powerpoint/2010/main" val="4272288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497" y="285728"/>
            <a:ext cx="8643137" cy="1000108"/>
          </a:xfrm>
        </p:spPr>
        <p:txBody>
          <a:bodyPr>
            <a:noAutofit/>
          </a:bodyPr>
          <a:lstStyle/>
          <a:p>
            <a:r>
              <a:rPr lang="sr-Cyrl-RS" b="1" dirty="0"/>
              <a:t>Повреде фронтоетмоидне регије</a:t>
            </a:r>
            <a:endParaRPr lang="en-US" b="1" dirty="0"/>
          </a:p>
        </p:txBody>
      </p:sp>
      <p:sp>
        <p:nvSpPr>
          <p:cNvPr id="3" name="Content Placeholder 2"/>
          <p:cNvSpPr>
            <a:spLocks noGrp="1"/>
          </p:cNvSpPr>
          <p:nvPr>
            <p:ph sz="quarter" idx="1"/>
          </p:nvPr>
        </p:nvSpPr>
        <p:spPr>
          <a:xfrm>
            <a:off x="601361" y="1357298"/>
            <a:ext cx="10915135" cy="4873752"/>
          </a:xfrm>
        </p:spPr>
        <p:txBody>
          <a:bodyPr>
            <a:normAutofit/>
          </a:bodyPr>
          <a:lstStyle/>
          <a:p>
            <a:r>
              <a:rPr lang="ru-RU" b="1" dirty="0">
                <a:solidFill>
                  <a:srgbClr val="FF33CC"/>
                </a:solidFill>
              </a:rPr>
              <a:t>Фронтоетмоидна регија</a:t>
            </a:r>
            <a:r>
              <a:rPr lang="ru-RU" dirty="0"/>
              <a:t>: фронтална, етмоидна и сфеноидна кост са својим синусима, горњи и медијални зид (ламина папирацеа) орбите, ламина криброза и криста гали, садржај предње лобањске јаме, а.каротис, синус кавернозус, првих шест пари кранијалних живаца, хијазма оптикум и хипофиза.</a:t>
            </a:r>
            <a:endParaRPr lang="sr-Latn-RS" dirty="0"/>
          </a:p>
          <a:p>
            <a:r>
              <a:rPr lang="ru-RU" b="1" dirty="0">
                <a:solidFill>
                  <a:srgbClr val="FF33CC"/>
                </a:solidFill>
              </a:rPr>
              <a:t>Етиологија</a:t>
            </a:r>
            <a:r>
              <a:rPr lang="ru-RU" dirty="0"/>
              <a:t> – саобраћајне несреће, поврде у индустрији, туча и спорт.</a:t>
            </a:r>
            <a:endParaRPr lang="sr-Latn-RS" dirty="0"/>
          </a:p>
          <a:p>
            <a:pPr lvl="1"/>
            <a:r>
              <a:rPr lang="ru-RU" dirty="0"/>
              <a:t>Могу бити : изоловане или удружене; отворене или затворене (интегритет коже); пенетрантне или непенетрантне (интегритет синуса).</a:t>
            </a:r>
            <a:endParaRPr lang="sr-Latn-RS" dirty="0"/>
          </a:p>
          <a:p>
            <a:r>
              <a:rPr lang="ru-RU" b="1" dirty="0">
                <a:solidFill>
                  <a:srgbClr val="FF33CC"/>
                </a:solidFill>
              </a:rPr>
              <a:t>Симптоматологија</a:t>
            </a:r>
            <a:r>
              <a:rPr lang="ru-RU" dirty="0"/>
              <a:t> – зависи од обима и врсте повреде. </a:t>
            </a:r>
            <a:endParaRPr lang="en-US" dirty="0"/>
          </a:p>
        </p:txBody>
      </p:sp>
    </p:spTree>
    <p:extLst>
      <p:ext uri="{BB962C8B-B14F-4D97-AF65-F5344CB8AC3E}">
        <p14:creationId xmlns:p14="http://schemas.microsoft.com/office/powerpoint/2010/main" val="695096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89686" y="857232"/>
            <a:ext cx="10610336" cy="4643470"/>
          </a:xfrm>
        </p:spPr>
        <p:txBody>
          <a:bodyPr>
            <a:normAutofit lnSpcReduction="10000"/>
          </a:bodyPr>
          <a:lstStyle/>
          <a:p>
            <a:r>
              <a:rPr lang="sr-Cyrl-RS" b="1" dirty="0">
                <a:solidFill>
                  <a:srgbClr val="FF33CC"/>
                </a:solidFill>
              </a:rPr>
              <a:t>Лакше</a:t>
            </a:r>
            <a:r>
              <a:rPr lang="sr-Cyrl-RS" dirty="0"/>
              <a:t> – оток и нагњечење коже, лака епистакса, оток и хематом очних капака – Брилен (</a:t>
            </a:r>
            <a:r>
              <a:rPr lang="sr-Latn-RS" dirty="0">
                <a:solidFill>
                  <a:srgbClr val="FF33CC"/>
                </a:solidFill>
              </a:rPr>
              <a:t>Brullen</a:t>
            </a:r>
            <a:r>
              <a:rPr lang="sr-Cyrl-RS" dirty="0"/>
              <a:t>) знак.</a:t>
            </a:r>
          </a:p>
          <a:p>
            <a:r>
              <a:rPr lang="sr-Cyrl-RS" b="1" dirty="0">
                <a:solidFill>
                  <a:srgbClr val="FF33CC"/>
                </a:solidFill>
              </a:rPr>
              <a:t>Теже </a:t>
            </a:r>
            <a:r>
              <a:rPr lang="sr-Cyrl-RS" dirty="0"/>
              <a:t>– мутилантне лацероконтузне ране, јака епистакса, субкутани емфизем, истицање цереброспиналне течности са евентуално присутном можданом масом, коматозно стање, знаци компресивног синдрома, испади првих шест пари кранијалних живаца, симптоматологија орбите, симптоми централних поремећаја. </a:t>
            </a:r>
          </a:p>
          <a:p>
            <a:r>
              <a:rPr lang="sr-Cyrl-RS" b="1" dirty="0">
                <a:solidFill>
                  <a:srgbClr val="FF33CC"/>
                </a:solidFill>
              </a:rPr>
              <a:t>Дијагноза</a:t>
            </a:r>
            <a:r>
              <a:rPr lang="sr-Cyrl-RS" dirty="0"/>
              <a:t> – мултидисциплинарни приступ (неурохирург, офталмолог, радиолог, МФХ, неуролог и оториноларинголог), анамнеза, клинички преглед (инспекција, палпација), радиолошки преглед (</a:t>
            </a:r>
            <a:r>
              <a:rPr lang="sr-Cyrl-RS" dirty="0">
                <a:solidFill>
                  <a:srgbClr val="C00000"/>
                </a:solidFill>
              </a:rPr>
              <a:t>КТ</a:t>
            </a:r>
            <a:r>
              <a:rPr lang="sr-Cyrl-RS" dirty="0"/>
              <a:t>, рендген)</a:t>
            </a:r>
            <a:endParaRPr lang="en-US" dirty="0"/>
          </a:p>
        </p:txBody>
      </p:sp>
    </p:spTree>
    <p:extLst>
      <p:ext uri="{BB962C8B-B14F-4D97-AF65-F5344CB8AC3E}">
        <p14:creationId xmlns:p14="http://schemas.microsoft.com/office/powerpoint/2010/main" val="12843103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solidFill>
                  <a:srgbClr val="FF33CC"/>
                </a:solidFill>
              </a:rPr>
              <a:t>фрактура предњег зида фронталног синуса</a:t>
            </a:r>
            <a:endParaRPr lang="en-US" dirty="0">
              <a:solidFill>
                <a:srgbClr val="FF33CC"/>
              </a:solidFill>
            </a:endParaRPr>
          </a:p>
        </p:txBody>
      </p:sp>
      <p:graphicFrame>
        <p:nvGraphicFramePr>
          <p:cNvPr id="81922" name="Object 2"/>
          <p:cNvGraphicFramePr>
            <a:graphicFrameLocks noGrp="1" noChangeAspect="1"/>
          </p:cNvGraphicFramePr>
          <p:nvPr>
            <p:ph sz="quarter" idx="1"/>
          </p:nvPr>
        </p:nvGraphicFramePr>
        <p:xfrm>
          <a:off x="1885360" y="2043104"/>
          <a:ext cx="4067764" cy="3457599"/>
        </p:xfrm>
        <a:graphic>
          <a:graphicData uri="http://schemas.openxmlformats.org/presentationml/2006/ole">
            <mc:AlternateContent xmlns:mc="http://schemas.openxmlformats.org/markup-compatibility/2006">
              <mc:Choice xmlns:v="urn:schemas-microsoft-com:vml" Requires="v">
                <p:oleObj name="Photo Editor Photo" r:id="rId2" imgW="1905266" imgH="1619476" progId="">
                  <p:embed/>
                </p:oleObj>
              </mc:Choice>
              <mc:Fallback>
                <p:oleObj name="Photo Editor Photo" r:id="rId2" imgW="1905266" imgH="161947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360" y="2043104"/>
                        <a:ext cx="4067764" cy="345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923" name="Object 3"/>
          <p:cNvGraphicFramePr>
            <a:graphicFrameLocks noChangeAspect="1"/>
          </p:cNvGraphicFramePr>
          <p:nvPr/>
        </p:nvGraphicFramePr>
        <p:xfrm>
          <a:off x="6238876" y="2071678"/>
          <a:ext cx="3805120" cy="3429024"/>
        </p:xfrm>
        <a:graphic>
          <a:graphicData uri="http://schemas.openxmlformats.org/presentationml/2006/ole">
            <mc:AlternateContent xmlns:mc="http://schemas.openxmlformats.org/markup-compatibility/2006">
              <mc:Choice xmlns:v="urn:schemas-microsoft-com:vml" Requires="v">
                <p:oleObj name="Photo Editor Photo" r:id="rId4" imgW="1905266" imgH="1628571" progId="">
                  <p:embed/>
                </p:oleObj>
              </mc:Choice>
              <mc:Fallback>
                <p:oleObj name="Photo Editor Photo" r:id="rId4" imgW="1905266" imgH="1628571"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8876" y="2071678"/>
                        <a:ext cx="3805120" cy="342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092347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solidFill>
                  <a:srgbClr val="FF33CC"/>
                </a:solidFill>
              </a:rPr>
              <a:t>фрактура предњег зида оба фронтална синуса</a:t>
            </a:r>
            <a:endParaRPr lang="en-US" dirty="0">
              <a:solidFill>
                <a:srgbClr val="FF33CC"/>
              </a:solidFill>
            </a:endParaRPr>
          </a:p>
        </p:txBody>
      </p:sp>
      <p:graphicFrame>
        <p:nvGraphicFramePr>
          <p:cNvPr id="82946" name="Object 2"/>
          <p:cNvGraphicFramePr>
            <a:graphicFrameLocks noGrp="1" noChangeAspect="1"/>
          </p:cNvGraphicFramePr>
          <p:nvPr>
            <p:ph sz="quarter" idx="1"/>
          </p:nvPr>
        </p:nvGraphicFramePr>
        <p:xfrm>
          <a:off x="3315836" y="1635066"/>
          <a:ext cx="5209056" cy="4401652"/>
        </p:xfrm>
        <a:graphic>
          <a:graphicData uri="http://schemas.openxmlformats.org/presentationml/2006/ole">
            <mc:AlternateContent xmlns:mc="http://schemas.openxmlformats.org/markup-compatibility/2006">
              <mc:Choice xmlns:v="urn:schemas-microsoft-com:vml" Requires="v">
                <p:oleObj name="Photo Editor Photo" r:id="rId2" imgW="1905266" imgH="1609524" progId="">
                  <p:embed/>
                </p:oleObj>
              </mc:Choice>
              <mc:Fallback>
                <p:oleObj name="Photo Editor Photo" r:id="rId2" imgW="1905266" imgH="1609524"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5836" y="1635066"/>
                        <a:ext cx="5209056" cy="4401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096193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77793" y="689382"/>
            <a:ext cx="10816281" cy="5786478"/>
          </a:xfrm>
        </p:spPr>
        <p:txBody>
          <a:bodyPr>
            <a:normAutofit/>
          </a:bodyPr>
          <a:lstStyle/>
          <a:p>
            <a:r>
              <a:rPr lang="sr-Cyrl-RS" b="1" dirty="0">
                <a:solidFill>
                  <a:srgbClr val="FF33CC"/>
                </a:solidFill>
              </a:rPr>
              <a:t>утицај околине </a:t>
            </a:r>
            <a:r>
              <a:rPr lang="sr-Cyrl-RS" dirty="0"/>
              <a:t>– висока надморска висина, изложеност организма јаким сунчевим зрацима, сув ваздух у просторијама са централним грејањем, ТА пећима и грејалицама</a:t>
            </a:r>
          </a:p>
          <a:p>
            <a:endParaRPr lang="sr-Cyrl-RS" dirty="0"/>
          </a:p>
          <a:p>
            <a:r>
              <a:rPr lang="sr-Cyrl-RS" b="1" dirty="0">
                <a:solidFill>
                  <a:srgbClr val="FF33CC"/>
                </a:solidFill>
              </a:rPr>
              <a:t>тумори носа, ПНС и околине </a:t>
            </a:r>
            <a:r>
              <a:rPr lang="sr-Cyrl-RS" dirty="0"/>
              <a:t>– најчешће малигни, од бенигних: јувенилни ангиофибром назофаринкса и хемангиом носне преграде (“крварећи полип”)</a:t>
            </a:r>
          </a:p>
          <a:p>
            <a:endParaRPr lang="sr-Cyrl-RS" dirty="0"/>
          </a:p>
          <a:p>
            <a:r>
              <a:rPr lang="sr-Cyrl-RS" b="1" dirty="0">
                <a:solidFill>
                  <a:srgbClr val="FF33CC"/>
                </a:solidFill>
              </a:rPr>
              <a:t>страна тела носа и ринолити </a:t>
            </a:r>
            <a:r>
              <a:rPr lang="sr-Cyrl-RS" dirty="0"/>
              <a:t>– лакша крварења</a:t>
            </a:r>
          </a:p>
          <a:p>
            <a:pPr>
              <a:buNone/>
            </a:pPr>
            <a:endParaRPr lang="sr-Cyrl-RS" dirty="0"/>
          </a:p>
          <a:p>
            <a:r>
              <a:rPr lang="sr-Cyrl-RS" b="1" dirty="0">
                <a:solidFill>
                  <a:srgbClr val="FF33CC"/>
                </a:solidFill>
              </a:rPr>
              <a:t>идиопатска крварења </a:t>
            </a:r>
            <a:r>
              <a:rPr lang="sr-Cyrl-RS" dirty="0"/>
              <a:t>– безопасна, спонтано стају</a:t>
            </a:r>
            <a:endParaRPr lang="en-US" dirty="0"/>
          </a:p>
        </p:txBody>
      </p:sp>
    </p:spTree>
    <p:extLst>
      <p:ext uri="{BB962C8B-B14F-4D97-AF65-F5344CB8AC3E}">
        <p14:creationId xmlns:p14="http://schemas.microsoft.com/office/powerpoint/2010/main" val="41135078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011222"/>
          </a:xfrm>
        </p:spPr>
        <p:txBody>
          <a:bodyPr>
            <a:normAutofit fontScale="90000"/>
          </a:bodyPr>
          <a:lstStyle/>
          <a:p>
            <a:r>
              <a:rPr lang="sr-Cyrl-RS" dirty="0">
                <a:solidFill>
                  <a:srgbClr val="FF33CC"/>
                </a:solidFill>
              </a:rPr>
              <a:t>Фрактура предњег зида оба фронтална синуса</a:t>
            </a:r>
            <a:endParaRPr lang="en-US" dirty="0">
              <a:solidFill>
                <a:srgbClr val="FF33CC"/>
              </a:solidFill>
            </a:endParaRPr>
          </a:p>
        </p:txBody>
      </p:sp>
      <p:pic>
        <p:nvPicPr>
          <p:cNvPr id="4" name="Content Placeholder 3" descr="images.jpg"/>
          <p:cNvPicPr>
            <a:picLocks noGrp="1" noChangeAspect="1"/>
          </p:cNvPicPr>
          <p:nvPr>
            <p:ph sz="quarter" idx="1"/>
          </p:nvPr>
        </p:nvPicPr>
        <p:blipFill>
          <a:blip r:embed="rId2"/>
          <a:stretch>
            <a:fillRect/>
          </a:stretch>
        </p:blipFill>
        <p:spPr>
          <a:xfrm>
            <a:off x="3595670" y="1539140"/>
            <a:ext cx="4500594" cy="4247314"/>
          </a:xfrm>
        </p:spPr>
      </p:pic>
    </p:spTree>
    <p:extLst>
      <p:ext uri="{BB962C8B-B14F-4D97-AF65-F5344CB8AC3E}">
        <p14:creationId xmlns:p14="http://schemas.microsoft.com/office/powerpoint/2010/main" val="4978064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rgbClr val="FF33CC"/>
                </a:solidFill>
              </a:rPr>
              <a:t>Конквасантна фрактура предњег и задњег зида фронталног синуса</a:t>
            </a:r>
            <a:endParaRPr lang="en-US" dirty="0">
              <a:solidFill>
                <a:srgbClr val="FF33CC"/>
              </a:solidFill>
            </a:endParaRPr>
          </a:p>
        </p:txBody>
      </p:sp>
      <p:pic>
        <p:nvPicPr>
          <p:cNvPr id="4" name="Content Placeholder 3" descr="images (1).jpg"/>
          <p:cNvPicPr>
            <a:picLocks noGrp="1" noChangeAspect="1"/>
          </p:cNvPicPr>
          <p:nvPr>
            <p:ph sz="quarter" idx="1"/>
          </p:nvPr>
        </p:nvPicPr>
        <p:blipFill>
          <a:blip r:embed="rId2"/>
          <a:stretch>
            <a:fillRect/>
          </a:stretch>
        </p:blipFill>
        <p:spPr>
          <a:xfrm>
            <a:off x="2768212" y="1757476"/>
            <a:ext cx="6512981" cy="3957540"/>
          </a:xfrm>
        </p:spPr>
      </p:pic>
    </p:spTree>
    <p:extLst>
      <p:ext uri="{BB962C8B-B14F-4D97-AF65-F5344CB8AC3E}">
        <p14:creationId xmlns:p14="http://schemas.microsoft.com/office/powerpoint/2010/main" val="40429730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796908"/>
          </a:xfrm>
        </p:spPr>
        <p:txBody>
          <a:bodyPr>
            <a:normAutofit fontScale="90000"/>
          </a:bodyPr>
          <a:lstStyle/>
          <a:p>
            <a:r>
              <a:rPr lang="sr-Cyrl-RS" dirty="0">
                <a:solidFill>
                  <a:srgbClr val="FF33CC"/>
                </a:solidFill>
              </a:rPr>
              <a:t>Фрактура оба етмоидна синуса</a:t>
            </a:r>
            <a:endParaRPr lang="en-US" dirty="0">
              <a:solidFill>
                <a:srgbClr val="FF33CC"/>
              </a:solidFill>
            </a:endParaRPr>
          </a:p>
        </p:txBody>
      </p:sp>
      <p:pic>
        <p:nvPicPr>
          <p:cNvPr id="4" name="Content Placeholder 3" descr="images (2).jpg"/>
          <p:cNvPicPr>
            <a:picLocks noGrp="1" noChangeAspect="1"/>
          </p:cNvPicPr>
          <p:nvPr>
            <p:ph sz="quarter" idx="1"/>
          </p:nvPr>
        </p:nvPicPr>
        <p:blipFill>
          <a:blip r:embed="rId2"/>
          <a:stretch>
            <a:fillRect/>
          </a:stretch>
        </p:blipFill>
        <p:spPr>
          <a:xfrm>
            <a:off x="3095604" y="1571612"/>
            <a:ext cx="5499622" cy="4178008"/>
          </a:xfrm>
        </p:spPr>
      </p:pic>
    </p:spTree>
    <p:extLst>
      <p:ext uri="{BB962C8B-B14F-4D97-AF65-F5344CB8AC3E}">
        <p14:creationId xmlns:p14="http://schemas.microsoft.com/office/powerpoint/2010/main" val="11973166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22637" y="714356"/>
            <a:ext cx="10626811" cy="4873752"/>
          </a:xfrm>
        </p:spPr>
        <p:txBody>
          <a:bodyPr>
            <a:normAutofit/>
          </a:bodyPr>
          <a:lstStyle/>
          <a:p>
            <a:r>
              <a:rPr lang="sr-Cyrl-RS" b="1" dirty="0">
                <a:solidFill>
                  <a:srgbClr val="FF33CC"/>
                </a:solidFill>
              </a:rPr>
              <a:t>Терапија</a:t>
            </a:r>
            <a:r>
              <a:rPr lang="sr-Cyrl-RS" dirty="0"/>
              <a:t> :</a:t>
            </a:r>
          </a:p>
          <a:p>
            <a:pPr lvl="1"/>
            <a:r>
              <a:rPr lang="sr-Cyrl-RS" b="1" dirty="0">
                <a:solidFill>
                  <a:srgbClr val="FF0000"/>
                </a:solidFill>
              </a:rPr>
              <a:t>прва помоћ</a:t>
            </a:r>
            <a:r>
              <a:rPr lang="sr-Cyrl-RS" dirty="0"/>
              <a:t>: (обезбеђење дисања, заустављање крварења, борба против шока), </a:t>
            </a:r>
          </a:p>
          <a:p>
            <a:pPr lvl="1"/>
            <a:r>
              <a:rPr lang="sr-Cyrl-RS" b="1" dirty="0">
                <a:solidFill>
                  <a:srgbClr val="FF0000"/>
                </a:solidFill>
              </a:rPr>
              <a:t>хируршка</a:t>
            </a:r>
            <a:r>
              <a:rPr lang="sr-Cyrl-RS" dirty="0"/>
              <a:t> (до 72 сата): операција фронталног синуса по Ридл-у (</a:t>
            </a:r>
            <a:r>
              <a:rPr lang="sr-Latn-RS" dirty="0"/>
              <a:t>Riedel</a:t>
            </a:r>
            <a:r>
              <a:rPr lang="sr-Cyrl-RS" dirty="0"/>
              <a:t>) уз обавезну етмоидектомију, остеопластична операција фронталних синуса по Тато-у (</a:t>
            </a:r>
            <a:r>
              <a:rPr lang="sr-Latn-RS" dirty="0"/>
              <a:t>Tatto</a:t>
            </a:r>
            <a:r>
              <a:rPr lang="sr-Cyrl-RS" dirty="0"/>
              <a:t>), </a:t>
            </a:r>
          </a:p>
          <a:p>
            <a:pPr lvl="1"/>
            <a:r>
              <a:rPr lang="sr-Cyrl-RS" b="1" dirty="0">
                <a:solidFill>
                  <a:srgbClr val="FF0000"/>
                </a:solidFill>
              </a:rPr>
              <a:t>конзервативна</a:t>
            </a:r>
            <a:r>
              <a:rPr lang="sr-Cyrl-RS" dirty="0"/>
              <a:t>: (АТ заштита, високе дозе антибиотика, аналгетици, антиедематозна терапија).</a:t>
            </a:r>
          </a:p>
          <a:p>
            <a:r>
              <a:rPr lang="sr-Cyrl-RS" dirty="0"/>
              <a:t>По потреби у оперативни тим укључити неурохирурга, офталмолога или МФХ.</a:t>
            </a:r>
            <a:endParaRPr lang="en-US" dirty="0"/>
          </a:p>
        </p:txBody>
      </p:sp>
    </p:spTree>
    <p:extLst>
      <p:ext uri="{BB962C8B-B14F-4D97-AF65-F5344CB8AC3E}">
        <p14:creationId xmlns:p14="http://schemas.microsoft.com/office/powerpoint/2010/main" val="26621317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777416" cy="1368412"/>
          </a:xfrm>
        </p:spPr>
        <p:txBody>
          <a:bodyPr>
            <a:noAutofit/>
          </a:bodyPr>
          <a:lstStyle/>
          <a:p>
            <a:r>
              <a:rPr lang="sr-Cyrl-RS" b="1" dirty="0"/>
              <a:t>МАКСИЛОФАЦИЈАЛНЕ  ПОВРЕДЕ</a:t>
            </a:r>
            <a:endParaRPr lang="en-US" b="1" dirty="0"/>
          </a:p>
        </p:txBody>
      </p:sp>
      <p:sp>
        <p:nvSpPr>
          <p:cNvPr id="3" name="Content Placeholder 2"/>
          <p:cNvSpPr>
            <a:spLocks noGrp="1"/>
          </p:cNvSpPr>
          <p:nvPr>
            <p:ph sz="quarter" idx="1"/>
          </p:nvPr>
        </p:nvSpPr>
        <p:spPr>
          <a:xfrm>
            <a:off x="1260389" y="2000240"/>
            <a:ext cx="10214919" cy="3929090"/>
          </a:xfrm>
        </p:spPr>
        <p:txBody>
          <a:bodyPr>
            <a:normAutofit lnSpcReduction="10000"/>
          </a:bodyPr>
          <a:lstStyle/>
          <a:p>
            <a:r>
              <a:rPr lang="ru-RU" b="1" dirty="0">
                <a:solidFill>
                  <a:srgbClr val="FF33CC"/>
                </a:solidFill>
              </a:rPr>
              <a:t>Максилофацијална регија</a:t>
            </a:r>
            <a:r>
              <a:rPr lang="ru-RU" dirty="0"/>
              <a:t>: простор између супраорбиталних лукова и горњих зуба.</a:t>
            </a:r>
          </a:p>
          <a:p>
            <a:endParaRPr lang="ru-RU" dirty="0"/>
          </a:p>
          <a:p>
            <a:r>
              <a:rPr lang="ru-RU" b="1" dirty="0">
                <a:solidFill>
                  <a:srgbClr val="FF33CC"/>
                </a:solidFill>
              </a:rPr>
              <a:t>Етиологија</a:t>
            </a:r>
            <a:r>
              <a:rPr lang="ru-RU" dirty="0"/>
              <a:t> – саобраћајне несреће, повреде у индустрији, туче и спорт.</a:t>
            </a:r>
          </a:p>
          <a:p>
            <a:endParaRPr lang="ru-RU" dirty="0"/>
          </a:p>
          <a:p>
            <a:r>
              <a:rPr lang="ru-RU" dirty="0"/>
              <a:t>Могу бити: изоловане или удружене; отворене или затворене (интегритет коже); </a:t>
            </a:r>
          </a:p>
          <a:p>
            <a:pPr lvl="1"/>
            <a:r>
              <a:rPr lang="ru-RU" dirty="0">
                <a:solidFill>
                  <a:srgbClr val="FF33CC"/>
                </a:solidFill>
              </a:rPr>
              <a:t>централне</a:t>
            </a:r>
            <a:r>
              <a:rPr lang="ru-RU" dirty="0"/>
              <a:t> и </a:t>
            </a:r>
            <a:r>
              <a:rPr lang="ru-RU" dirty="0">
                <a:solidFill>
                  <a:srgbClr val="FF33CC"/>
                </a:solidFill>
              </a:rPr>
              <a:t>латералне</a:t>
            </a:r>
            <a:r>
              <a:rPr lang="ru-RU" dirty="0"/>
              <a:t> (локализација)</a:t>
            </a:r>
            <a:endParaRPr lang="en-US" dirty="0"/>
          </a:p>
        </p:txBody>
      </p:sp>
    </p:spTree>
    <p:extLst>
      <p:ext uri="{BB962C8B-B14F-4D97-AF65-F5344CB8AC3E}">
        <p14:creationId xmlns:p14="http://schemas.microsoft.com/office/powerpoint/2010/main" val="14241748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309" y="711243"/>
            <a:ext cx="8732108" cy="1296974"/>
          </a:xfrm>
        </p:spPr>
        <p:txBody>
          <a:bodyPr>
            <a:normAutofit/>
          </a:bodyPr>
          <a:lstStyle/>
          <a:p>
            <a:r>
              <a:rPr lang="sr-Cyrl-RS" sz="4000" b="1" dirty="0">
                <a:solidFill>
                  <a:srgbClr val="FF33CC"/>
                </a:solidFill>
              </a:rPr>
              <a:t>Централне максилофацијалне повреде</a:t>
            </a:r>
            <a:endParaRPr lang="en-US" sz="4000" b="1" dirty="0">
              <a:solidFill>
                <a:srgbClr val="FF33CC"/>
              </a:solidFill>
            </a:endParaRPr>
          </a:p>
        </p:txBody>
      </p:sp>
      <p:sp>
        <p:nvSpPr>
          <p:cNvPr id="3" name="Content Placeholder 2"/>
          <p:cNvSpPr>
            <a:spLocks noGrp="1"/>
          </p:cNvSpPr>
          <p:nvPr>
            <p:ph sz="quarter" idx="1"/>
          </p:nvPr>
        </p:nvSpPr>
        <p:spPr>
          <a:xfrm>
            <a:off x="1169773" y="2071678"/>
            <a:ext cx="9630032" cy="2900370"/>
          </a:xfrm>
        </p:spPr>
        <p:txBody>
          <a:bodyPr>
            <a:normAutofit/>
          </a:bodyPr>
          <a:lstStyle/>
          <a:p>
            <a:r>
              <a:rPr lang="ru-RU" dirty="0"/>
              <a:t>Настају дејством силе на средишњи део лица, најчешће у антерио-постериорном (АП) смеру.</a:t>
            </a:r>
          </a:p>
          <a:p>
            <a:endParaRPr lang="ru-RU" dirty="0"/>
          </a:p>
          <a:p>
            <a:r>
              <a:rPr lang="ru-RU" dirty="0"/>
              <a:t>Извршена је подела у зависности од висине фрактурне линије, као и од правца ширења по </a:t>
            </a:r>
            <a:r>
              <a:rPr lang="ru-RU" b="1" dirty="0">
                <a:solidFill>
                  <a:srgbClr val="FF0000"/>
                </a:solidFill>
              </a:rPr>
              <a:t>Ле Форт</a:t>
            </a:r>
            <a:r>
              <a:rPr lang="ru-RU" dirty="0"/>
              <a:t>-у.</a:t>
            </a:r>
            <a:endParaRPr lang="en-US" dirty="0"/>
          </a:p>
        </p:txBody>
      </p:sp>
    </p:spTree>
    <p:extLst>
      <p:ext uri="{BB962C8B-B14F-4D97-AF65-F5344CB8AC3E}">
        <p14:creationId xmlns:p14="http://schemas.microsoft.com/office/powerpoint/2010/main" val="40843180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259" y="285728"/>
            <a:ext cx="11162271" cy="1643066"/>
          </a:xfrm>
        </p:spPr>
        <p:txBody>
          <a:bodyPr>
            <a:normAutofit/>
          </a:bodyPr>
          <a:lstStyle/>
          <a:p>
            <a:r>
              <a:rPr lang="ru-RU" sz="2700" b="1" dirty="0">
                <a:solidFill>
                  <a:srgbClr val="FF0000"/>
                </a:solidFill>
              </a:rPr>
              <a:t>Ле Форт </a:t>
            </a:r>
            <a:r>
              <a:rPr lang="sr-Latn-RS" sz="2700" b="1" dirty="0">
                <a:solidFill>
                  <a:srgbClr val="FF0000"/>
                </a:solidFill>
              </a:rPr>
              <a:t>I</a:t>
            </a:r>
            <a:r>
              <a:rPr lang="ru-RU" sz="2700" dirty="0"/>
              <a:t> (Геренова фрактура) – фрактурна линија иде алвеоларним наставком одмах изнад коренова горњих зуба, захвата под оба максларна синуса и носа</a:t>
            </a:r>
            <a:r>
              <a:rPr lang="ru-RU" dirty="0"/>
              <a:t>.</a:t>
            </a:r>
            <a:endParaRPr lang="en-US" dirty="0"/>
          </a:p>
        </p:txBody>
      </p:sp>
      <p:sp>
        <p:nvSpPr>
          <p:cNvPr id="3" name="Content Placeholder 2"/>
          <p:cNvSpPr>
            <a:spLocks noGrp="1"/>
          </p:cNvSpPr>
          <p:nvPr>
            <p:ph sz="quarter" idx="1"/>
          </p:nvPr>
        </p:nvSpPr>
        <p:spPr>
          <a:xfrm>
            <a:off x="939113" y="1600200"/>
            <a:ext cx="10783329" cy="4873752"/>
          </a:xfrm>
        </p:spPr>
        <p:txBody>
          <a:bodyPr>
            <a:normAutofit lnSpcReduction="10000"/>
          </a:bodyPr>
          <a:lstStyle/>
          <a:p>
            <a:endParaRPr lang="ru-RU" dirty="0"/>
          </a:p>
          <a:p>
            <a:endParaRPr lang="ru-RU" dirty="0"/>
          </a:p>
          <a:p>
            <a:endParaRPr lang="ru-RU" dirty="0"/>
          </a:p>
          <a:p>
            <a:endParaRPr lang="ru-RU" dirty="0"/>
          </a:p>
          <a:p>
            <a:endParaRPr lang="ru-RU" dirty="0"/>
          </a:p>
          <a:p>
            <a:endParaRPr lang="ru-RU" dirty="0"/>
          </a:p>
          <a:p>
            <a:endParaRPr lang="ru-RU" dirty="0"/>
          </a:p>
          <a:p>
            <a:endParaRPr lang="ru-RU" dirty="0"/>
          </a:p>
          <a:p>
            <a:r>
              <a:rPr lang="ru-RU" b="1" dirty="0">
                <a:solidFill>
                  <a:srgbClr val="FF33CC"/>
                </a:solidFill>
              </a:rPr>
              <a:t>симптоми</a:t>
            </a:r>
            <a:r>
              <a:rPr lang="ru-RU" dirty="0"/>
              <a:t> : удубљена горња усна, лажна прогенија, отворени загрижај, патолошка покретљивост фрагмената, оток околних меких ткива, епистакса.</a:t>
            </a:r>
            <a:endParaRPr lang="en-US" dirty="0"/>
          </a:p>
        </p:txBody>
      </p:sp>
      <p:pic>
        <p:nvPicPr>
          <p:cNvPr id="5" name="Picture 4" descr="D:\Decherd\Grand Rounds\Maxillary and Periorbital Fractures\Scans\Lefort1.JPG"/>
          <p:cNvPicPr>
            <a:picLocks noChangeAspect="1" noChangeArrowheads="1"/>
          </p:cNvPicPr>
          <p:nvPr/>
        </p:nvPicPr>
        <p:blipFill>
          <a:blip r:embed="rId2"/>
          <a:srcRect/>
          <a:stretch>
            <a:fillRect/>
          </a:stretch>
        </p:blipFill>
        <p:spPr>
          <a:xfrm>
            <a:off x="3810000" y="1828801"/>
            <a:ext cx="4495800" cy="3243263"/>
          </a:xfrm>
          <a:prstGeom prst="rect">
            <a:avLst/>
          </a:prstGeom>
          <a:noFill/>
          <a:ln>
            <a:solidFill>
              <a:srgbClr val="C00000"/>
            </a:solidFill>
          </a:ln>
        </p:spPr>
      </p:pic>
    </p:spTree>
    <p:extLst>
      <p:ext uri="{BB962C8B-B14F-4D97-AF65-F5344CB8AC3E}">
        <p14:creationId xmlns:p14="http://schemas.microsoft.com/office/powerpoint/2010/main" val="38250730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455" y="357166"/>
            <a:ext cx="11211696" cy="1243034"/>
          </a:xfrm>
        </p:spPr>
        <p:txBody>
          <a:bodyPr>
            <a:noAutofit/>
          </a:bodyPr>
          <a:lstStyle/>
          <a:p>
            <a:r>
              <a:rPr lang="ru-RU" sz="2400" b="1" dirty="0">
                <a:solidFill>
                  <a:srgbClr val="FF0000"/>
                </a:solidFill>
              </a:rPr>
              <a:t>Ле Форт </a:t>
            </a:r>
            <a:r>
              <a:rPr lang="sr-Latn-RS" sz="2400" b="1" dirty="0">
                <a:solidFill>
                  <a:srgbClr val="FF0000"/>
                </a:solidFill>
              </a:rPr>
              <a:t>II</a:t>
            </a:r>
            <a:r>
              <a:rPr lang="ru-RU" sz="2400" dirty="0"/>
              <a:t> – фрактурна линија иде преко носних костију, етмоидалног лабиринта и пода орбите, зигоматично максиларне сутуре, захватајући задњи зид максиларног синуса и птеригоидни наставак.</a:t>
            </a:r>
            <a:endParaRPr lang="en-US" sz="2400" dirty="0"/>
          </a:p>
        </p:txBody>
      </p:sp>
      <p:sp>
        <p:nvSpPr>
          <p:cNvPr id="3" name="Content Placeholder 2"/>
          <p:cNvSpPr>
            <a:spLocks noGrp="1"/>
          </p:cNvSpPr>
          <p:nvPr>
            <p:ph sz="quarter" idx="1"/>
          </p:nvPr>
        </p:nvSpPr>
        <p:spPr>
          <a:xfrm>
            <a:off x="502509" y="1600200"/>
            <a:ext cx="10733902" cy="4900634"/>
          </a:xfrm>
        </p:spPr>
        <p:txBody>
          <a:bodyPr>
            <a:normAutofit fontScale="92500" lnSpcReduction="20000"/>
          </a:bodyPr>
          <a:lstStyle/>
          <a:p>
            <a:endParaRPr lang="sr-Latn-RS" dirty="0"/>
          </a:p>
          <a:p>
            <a:endParaRPr lang="sr-Latn-RS" dirty="0"/>
          </a:p>
          <a:p>
            <a:endParaRPr lang="sr-Latn-RS" dirty="0"/>
          </a:p>
          <a:p>
            <a:endParaRPr lang="sr-Latn-RS" dirty="0"/>
          </a:p>
          <a:p>
            <a:endParaRPr lang="sr-Latn-RS" dirty="0"/>
          </a:p>
          <a:p>
            <a:endParaRPr lang="sr-Latn-RS" dirty="0"/>
          </a:p>
          <a:p>
            <a:endParaRPr lang="sr-Latn-RS" dirty="0"/>
          </a:p>
          <a:p>
            <a:pPr>
              <a:buNone/>
            </a:pPr>
            <a:endParaRPr lang="sr-Latn-RS" dirty="0"/>
          </a:p>
          <a:p>
            <a:pPr>
              <a:buNone/>
            </a:pPr>
            <a:endParaRPr lang="sr-Latn-RS" dirty="0"/>
          </a:p>
          <a:p>
            <a:pPr>
              <a:buNone/>
            </a:pPr>
            <a:endParaRPr lang="sr-Latn-RS" dirty="0"/>
          </a:p>
          <a:p>
            <a:r>
              <a:rPr lang="ru-RU" b="1" dirty="0">
                <a:solidFill>
                  <a:srgbClr val="FF33CC"/>
                </a:solidFill>
              </a:rPr>
              <a:t>симптоми</a:t>
            </a:r>
            <a:r>
              <a:rPr lang="ru-RU" dirty="0"/>
              <a:t> : дислокација предњих партија лица, отоци, крвни подливи, епистакса, отворени загрижај.</a:t>
            </a:r>
            <a:endParaRPr lang="en-US" dirty="0"/>
          </a:p>
        </p:txBody>
      </p:sp>
      <p:pic>
        <p:nvPicPr>
          <p:cNvPr id="4" name="Picture 4" descr="D:\Decherd\Grand Rounds\Maxillary and Periorbital Fractures\Scans\Lefort2.JPG"/>
          <p:cNvPicPr>
            <a:picLocks noChangeAspect="1" noChangeArrowheads="1"/>
          </p:cNvPicPr>
          <p:nvPr/>
        </p:nvPicPr>
        <p:blipFill>
          <a:blip r:embed="rId2"/>
          <a:srcRect/>
          <a:stretch>
            <a:fillRect/>
          </a:stretch>
        </p:blipFill>
        <p:spPr>
          <a:xfrm>
            <a:off x="3524232" y="2071679"/>
            <a:ext cx="4724400" cy="3395663"/>
          </a:xfrm>
          <a:prstGeom prst="rect">
            <a:avLst/>
          </a:prstGeom>
          <a:noFill/>
          <a:ln>
            <a:solidFill>
              <a:srgbClr val="C00000"/>
            </a:solidFill>
          </a:ln>
        </p:spPr>
      </p:pic>
    </p:spTree>
    <p:extLst>
      <p:ext uri="{BB962C8B-B14F-4D97-AF65-F5344CB8AC3E}">
        <p14:creationId xmlns:p14="http://schemas.microsoft.com/office/powerpoint/2010/main" val="6857542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259" y="274638"/>
            <a:ext cx="10816282" cy="1143000"/>
          </a:xfrm>
        </p:spPr>
        <p:txBody>
          <a:bodyPr>
            <a:noAutofit/>
          </a:bodyPr>
          <a:lstStyle/>
          <a:p>
            <a:r>
              <a:rPr lang="ru-RU" sz="2400" b="1" dirty="0">
                <a:solidFill>
                  <a:srgbClr val="FF0000"/>
                </a:solidFill>
              </a:rPr>
              <a:t>Ле Форт </a:t>
            </a:r>
            <a:r>
              <a:rPr lang="sr-Latn-RS" sz="2400" b="1" dirty="0">
                <a:solidFill>
                  <a:srgbClr val="FF0000"/>
                </a:solidFill>
              </a:rPr>
              <a:t>III</a:t>
            </a:r>
            <a:r>
              <a:rPr lang="ru-RU" sz="2400" b="1" dirty="0">
                <a:solidFill>
                  <a:srgbClr val="FF0000"/>
                </a:solidFill>
              </a:rPr>
              <a:t> </a:t>
            </a:r>
            <a:r>
              <a:rPr lang="ru-RU" sz="2400" dirty="0"/>
              <a:t>– фрактурна линија иде преко корена носа, захватајући сузну кост, етмоидални лабиринт, под орбите и зигоматичну кост.</a:t>
            </a:r>
            <a:endParaRPr lang="en-US" sz="2400" dirty="0"/>
          </a:p>
        </p:txBody>
      </p:sp>
      <p:sp>
        <p:nvSpPr>
          <p:cNvPr id="3" name="Content Placeholder 2"/>
          <p:cNvSpPr>
            <a:spLocks noGrp="1"/>
          </p:cNvSpPr>
          <p:nvPr>
            <p:ph sz="quarter" idx="1"/>
          </p:nvPr>
        </p:nvSpPr>
        <p:spPr>
          <a:xfrm>
            <a:off x="716692" y="1571612"/>
            <a:ext cx="10766854" cy="4873752"/>
          </a:xfrm>
        </p:spPr>
        <p:txBody>
          <a:bodyPr>
            <a:normAutofit lnSpcReduction="10000"/>
          </a:bodyPr>
          <a:lstStyle/>
          <a:p>
            <a:endParaRPr lang="ru-RU" dirty="0"/>
          </a:p>
          <a:p>
            <a:endParaRPr lang="ru-RU" dirty="0"/>
          </a:p>
          <a:p>
            <a:endParaRPr lang="ru-RU" dirty="0"/>
          </a:p>
          <a:p>
            <a:endParaRPr lang="ru-RU" dirty="0"/>
          </a:p>
          <a:p>
            <a:endParaRPr lang="ru-RU" dirty="0"/>
          </a:p>
          <a:p>
            <a:endParaRPr lang="ru-RU" dirty="0"/>
          </a:p>
          <a:p>
            <a:endParaRPr lang="ru-RU" dirty="0"/>
          </a:p>
          <a:p>
            <a:pPr>
              <a:buNone/>
            </a:pPr>
            <a:endParaRPr lang="ru-RU" dirty="0"/>
          </a:p>
          <a:p>
            <a:r>
              <a:rPr lang="ru-RU" b="1" dirty="0">
                <a:solidFill>
                  <a:srgbClr val="FF33CC"/>
                </a:solidFill>
              </a:rPr>
              <a:t>симптоми</a:t>
            </a:r>
            <a:r>
              <a:rPr lang="ru-RU" dirty="0"/>
              <a:t> : оток меких ткива, крвни подливи очних капака, епистакса, отворени загрижај, диплопија, псеудопрогенија, евентуално стање шока.</a:t>
            </a:r>
            <a:endParaRPr lang="en-US" dirty="0"/>
          </a:p>
        </p:txBody>
      </p:sp>
      <p:pic>
        <p:nvPicPr>
          <p:cNvPr id="4" name="Picture 4" descr="D:\Decherd\Grand Rounds\Maxillary and Periorbital Fractures\Scans\Lefort3.JPG"/>
          <p:cNvPicPr>
            <a:picLocks noChangeAspect="1" noChangeArrowheads="1"/>
          </p:cNvPicPr>
          <p:nvPr/>
        </p:nvPicPr>
        <p:blipFill>
          <a:blip r:embed="rId2"/>
          <a:srcRect/>
          <a:stretch>
            <a:fillRect/>
          </a:stretch>
        </p:blipFill>
        <p:spPr>
          <a:xfrm>
            <a:off x="3657600" y="1600200"/>
            <a:ext cx="4648200" cy="3333750"/>
          </a:xfrm>
          <a:prstGeom prst="rect">
            <a:avLst/>
          </a:prstGeom>
          <a:noFill/>
          <a:ln>
            <a:solidFill>
              <a:srgbClr val="C00000"/>
            </a:solidFill>
          </a:ln>
        </p:spPr>
      </p:pic>
    </p:spTree>
    <p:extLst>
      <p:ext uri="{BB962C8B-B14F-4D97-AF65-F5344CB8AC3E}">
        <p14:creationId xmlns:p14="http://schemas.microsoft.com/office/powerpoint/2010/main" val="30061549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3741" y="785794"/>
            <a:ext cx="11055178" cy="5143536"/>
          </a:xfrm>
        </p:spPr>
        <p:txBody>
          <a:bodyPr>
            <a:normAutofit/>
          </a:bodyPr>
          <a:lstStyle/>
          <a:p>
            <a:r>
              <a:rPr lang="sr-Cyrl-RS" b="1" dirty="0">
                <a:solidFill>
                  <a:srgbClr val="FF33CC"/>
                </a:solidFill>
              </a:rPr>
              <a:t>Дијагноза</a:t>
            </a:r>
            <a:r>
              <a:rPr lang="sr-Cyrl-RS" dirty="0"/>
              <a:t> – анамнеза, клинички преглед (инспекција, палпација), радиолошка испитивања (</a:t>
            </a:r>
            <a:r>
              <a:rPr lang="sr-Cyrl-RS" dirty="0">
                <a:solidFill>
                  <a:srgbClr val="C00000"/>
                </a:solidFill>
              </a:rPr>
              <a:t>КТ</a:t>
            </a:r>
            <a:r>
              <a:rPr lang="sr-Cyrl-RS" dirty="0"/>
              <a:t>, рендген).</a:t>
            </a:r>
          </a:p>
          <a:p>
            <a:endParaRPr lang="sr-Cyrl-RS" dirty="0"/>
          </a:p>
          <a:p>
            <a:r>
              <a:rPr lang="sr-Cyrl-RS" b="1" dirty="0">
                <a:solidFill>
                  <a:srgbClr val="FF33CC"/>
                </a:solidFill>
              </a:rPr>
              <a:t>Терапија</a:t>
            </a:r>
            <a:r>
              <a:rPr lang="sr-Cyrl-RS" dirty="0"/>
              <a:t> : </a:t>
            </a:r>
          </a:p>
          <a:p>
            <a:pPr lvl="1"/>
            <a:r>
              <a:rPr lang="sr-Cyrl-RS" dirty="0">
                <a:solidFill>
                  <a:srgbClr val="FF0000"/>
                </a:solidFill>
              </a:rPr>
              <a:t>прва помоћ </a:t>
            </a:r>
            <a:r>
              <a:rPr lang="sr-Cyrl-RS" dirty="0"/>
              <a:t>: обезбеђење дисања, заустављање крварења, борба против шока</a:t>
            </a:r>
          </a:p>
          <a:p>
            <a:pPr lvl="1"/>
            <a:r>
              <a:rPr lang="sr-Cyrl-RS" dirty="0">
                <a:solidFill>
                  <a:srgbClr val="FF0000"/>
                </a:solidFill>
              </a:rPr>
              <a:t>хируршка</a:t>
            </a:r>
            <a:r>
              <a:rPr lang="sr-Cyrl-RS" dirty="0"/>
              <a:t> : интердентална, интермаксиларна фиксација - МФХ, операција виличног синуса по Калдвел-Лику (</a:t>
            </a:r>
            <a:r>
              <a:rPr lang="sr-Latn-RS" dirty="0"/>
              <a:t>Caldwell-Luc</a:t>
            </a:r>
            <a:r>
              <a:rPr lang="sr-Cyrl-RS" dirty="0"/>
              <a:t>), доња орбитотомија </a:t>
            </a:r>
          </a:p>
          <a:p>
            <a:pPr lvl="1"/>
            <a:r>
              <a:rPr lang="sr-Cyrl-RS" dirty="0">
                <a:solidFill>
                  <a:srgbClr val="FF0000"/>
                </a:solidFill>
              </a:rPr>
              <a:t>конзервативна</a:t>
            </a:r>
            <a:r>
              <a:rPr lang="sr-Cyrl-RS" dirty="0"/>
              <a:t> : АТ заштита, антибиотици, аналгетици</a:t>
            </a:r>
            <a:endParaRPr lang="en-US" dirty="0"/>
          </a:p>
        </p:txBody>
      </p:sp>
    </p:spTree>
    <p:extLst>
      <p:ext uri="{BB962C8B-B14F-4D97-AF65-F5344CB8AC3E}">
        <p14:creationId xmlns:p14="http://schemas.microsoft.com/office/powerpoint/2010/main" val="915109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Л.Киселбах</a:t>
            </a:r>
            <a:endParaRPr lang="en-US" dirty="0">
              <a:solidFill>
                <a:srgbClr val="FF33CC"/>
              </a:solidFill>
            </a:endParaRPr>
          </a:p>
        </p:txBody>
      </p:sp>
      <p:graphicFrame>
        <p:nvGraphicFramePr>
          <p:cNvPr id="88066" name="Object 3"/>
          <p:cNvGraphicFramePr>
            <a:graphicFrameLocks noGrp="1" noChangeAspect="1"/>
          </p:cNvGraphicFramePr>
          <p:nvPr>
            <p:ph sz="quarter" idx="1"/>
          </p:nvPr>
        </p:nvGraphicFramePr>
        <p:xfrm>
          <a:off x="4381489" y="1285861"/>
          <a:ext cx="2928957" cy="4380919"/>
        </p:xfrm>
        <a:graphic>
          <a:graphicData uri="http://schemas.openxmlformats.org/presentationml/2006/ole">
            <mc:AlternateContent xmlns:mc="http://schemas.openxmlformats.org/markup-compatibility/2006">
              <mc:Choice xmlns:v="urn:schemas-microsoft-com:vml" Requires="v">
                <p:oleObj name="Photo Editor Photo" r:id="rId2" imgW="1114581" imgH="1666667" progId="">
                  <p:embed/>
                </p:oleObj>
              </mc:Choice>
              <mc:Fallback>
                <p:oleObj name="Photo Editor Photo" r:id="rId2" imgW="1114581" imgH="1666667"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489" y="1285861"/>
                        <a:ext cx="2928957" cy="4380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728032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16" y="214290"/>
            <a:ext cx="10149016" cy="1143008"/>
          </a:xfrm>
        </p:spPr>
        <p:txBody>
          <a:bodyPr>
            <a:noAutofit/>
          </a:bodyPr>
          <a:lstStyle/>
          <a:p>
            <a:r>
              <a:rPr lang="sr-Cyrl-RS" sz="4000" b="1" dirty="0">
                <a:solidFill>
                  <a:srgbClr val="FF33CC"/>
                </a:solidFill>
              </a:rPr>
              <a:t>Латералне максилофацијалне повреде</a:t>
            </a:r>
            <a:endParaRPr lang="en-US" sz="4000" b="1" dirty="0">
              <a:solidFill>
                <a:srgbClr val="FF33CC"/>
              </a:solidFill>
            </a:endParaRPr>
          </a:p>
        </p:txBody>
      </p:sp>
      <p:sp>
        <p:nvSpPr>
          <p:cNvPr id="3" name="Content Placeholder 2"/>
          <p:cNvSpPr>
            <a:spLocks noGrp="1"/>
          </p:cNvSpPr>
          <p:nvPr>
            <p:ph sz="quarter" idx="1"/>
          </p:nvPr>
        </p:nvSpPr>
        <p:spPr>
          <a:xfrm>
            <a:off x="947351" y="1571612"/>
            <a:ext cx="10717427" cy="4643470"/>
          </a:xfrm>
        </p:spPr>
        <p:txBody>
          <a:bodyPr>
            <a:normAutofit/>
          </a:bodyPr>
          <a:lstStyle/>
          <a:p>
            <a:r>
              <a:rPr lang="ru-RU" b="1" dirty="0">
                <a:solidFill>
                  <a:srgbClr val="FF33CC"/>
                </a:solidFill>
              </a:rPr>
              <a:t>Етиологија</a:t>
            </a:r>
            <a:r>
              <a:rPr lang="ru-RU" dirty="0"/>
              <a:t> – настају при бочном дејству силе у пределу зигоматичне регије, при чему долази до фрактуре зигоматичне кости и максиле.</a:t>
            </a:r>
          </a:p>
          <a:p>
            <a:r>
              <a:rPr lang="ru-RU" b="1" dirty="0">
                <a:solidFill>
                  <a:srgbClr val="FF33CC"/>
                </a:solidFill>
              </a:rPr>
              <a:t>Симптоматологија</a:t>
            </a:r>
            <a:r>
              <a:rPr lang="ru-RU" dirty="0"/>
              <a:t> – бол, оток меких ткива лица, улегнуће зигоматичне кости, сужење риме окули, диплопија.</a:t>
            </a:r>
          </a:p>
          <a:p>
            <a:r>
              <a:rPr lang="ru-RU" b="1" dirty="0">
                <a:solidFill>
                  <a:srgbClr val="FF33CC"/>
                </a:solidFill>
              </a:rPr>
              <a:t>Дијагноза</a:t>
            </a:r>
            <a:r>
              <a:rPr lang="ru-RU" dirty="0"/>
              <a:t> – анамнеза, клинички преглед, рендген.</a:t>
            </a:r>
          </a:p>
          <a:p>
            <a:r>
              <a:rPr lang="ru-RU" b="1" dirty="0">
                <a:solidFill>
                  <a:srgbClr val="FF33CC"/>
                </a:solidFill>
              </a:rPr>
              <a:t>Терапија</a:t>
            </a:r>
            <a:r>
              <a:rPr lang="ru-RU" dirty="0"/>
              <a:t>: </a:t>
            </a:r>
          </a:p>
          <a:p>
            <a:pPr lvl="1"/>
            <a:r>
              <a:rPr lang="ru-RU" dirty="0">
                <a:solidFill>
                  <a:srgbClr val="FF0000"/>
                </a:solidFill>
              </a:rPr>
              <a:t>хируршка</a:t>
            </a:r>
            <a:r>
              <a:rPr lang="ru-RU" dirty="0"/>
              <a:t> </a:t>
            </a:r>
            <a:r>
              <a:rPr lang="ru-RU" sz="2200" dirty="0"/>
              <a:t>- репозиција и остеосинтеза, евентуално операција виличног синуса </a:t>
            </a:r>
          </a:p>
          <a:p>
            <a:pPr lvl="1"/>
            <a:r>
              <a:rPr lang="ru-RU" dirty="0">
                <a:solidFill>
                  <a:srgbClr val="FF0000"/>
                </a:solidFill>
              </a:rPr>
              <a:t>конзервативна</a:t>
            </a:r>
            <a:r>
              <a:rPr lang="ru-RU" dirty="0"/>
              <a:t> - </a:t>
            </a:r>
            <a:r>
              <a:rPr lang="ru-RU" sz="2200" dirty="0"/>
              <a:t>АТ заштита, антибиотици, аналгетици</a:t>
            </a:r>
            <a:endParaRPr lang="en-US" sz="2200" dirty="0"/>
          </a:p>
        </p:txBody>
      </p:sp>
    </p:spTree>
    <p:extLst>
      <p:ext uri="{BB962C8B-B14F-4D97-AF65-F5344CB8AC3E}">
        <p14:creationId xmlns:p14="http://schemas.microsoft.com/office/powerpoint/2010/main" val="16219903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1158" y="285728"/>
            <a:ext cx="8258204" cy="785818"/>
          </a:xfrm>
        </p:spPr>
        <p:txBody>
          <a:bodyPr>
            <a:normAutofit fontScale="90000"/>
          </a:bodyPr>
          <a:lstStyle/>
          <a:p>
            <a:r>
              <a:rPr lang="sr-Cyrl-RS" dirty="0">
                <a:solidFill>
                  <a:srgbClr val="FF33CC"/>
                </a:solidFill>
              </a:rPr>
              <a:t>Фрактура зигоматичне кости - шематски</a:t>
            </a:r>
            <a:endParaRPr lang="en-US" dirty="0">
              <a:solidFill>
                <a:srgbClr val="FF33CC"/>
              </a:solidFill>
            </a:endParaRPr>
          </a:p>
        </p:txBody>
      </p:sp>
      <p:pic>
        <p:nvPicPr>
          <p:cNvPr id="4" name="Content Placeholder 3" descr="D:\Decherd\Grand Rounds\Maxillary and Periorbital Fractures\Scans\ZygomaFracture.JPG"/>
          <p:cNvPicPr>
            <a:picLocks noGrp="1" noChangeAspect="1" noChangeArrowheads="1"/>
          </p:cNvPicPr>
          <p:nvPr>
            <p:ph sz="quarter" idx="1"/>
          </p:nvPr>
        </p:nvPicPr>
        <p:blipFill>
          <a:blip r:embed="rId2"/>
          <a:srcRect/>
          <a:stretch>
            <a:fillRect/>
          </a:stretch>
        </p:blipFill>
        <p:spPr>
          <a:xfrm>
            <a:off x="3381357" y="1428736"/>
            <a:ext cx="5164281" cy="4336340"/>
          </a:xfrm>
          <a:noFill/>
          <a:ln>
            <a:solidFill>
              <a:srgbClr val="C00000"/>
            </a:solidFill>
          </a:ln>
        </p:spPr>
      </p:pic>
    </p:spTree>
    <p:extLst>
      <p:ext uri="{BB962C8B-B14F-4D97-AF65-F5344CB8AC3E}">
        <p14:creationId xmlns:p14="http://schemas.microsoft.com/office/powerpoint/2010/main" val="11925817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t="3860" r="4555" b="10211"/>
          <a:stretch>
            <a:fillRect/>
          </a:stretch>
        </p:blipFill>
        <p:spPr>
          <a:xfrm>
            <a:off x="2057400" y="304800"/>
            <a:ext cx="2895600" cy="3581400"/>
          </a:xfrm>
          <a:prstGeom prst="rect">
            <a:avLst/>
          </a:prstGeom>
          <a:noFill/>
        </p:spPr>
      </p:pic>
      <p:pic>
        <p:nvPicPr>
          <p:cNvPr id="3" name="Picture 4"/>
          <p:cNvPicPr>
            <a:picLocks noChangeAspect="1" noChangeArrowheads="1"/>
          </p:cNvPicPr>
          <p:nvPr/>
        </p:nvPicPr>
        <p:blipFill>
          <a:blip r:embed="rId3"/>
          <a:srcRect/>
          <a:stretch>
            <a:fillRect/>
          </a:stretch>
        </p:blipFill>
        <p:spPr bwMode="auto">
          <a:xfrm>
            <a:off x="5486400" y="304801"/>
            <a:ext cx="2971800" cy="3559175"/>
          </a:xfrm>
          <a:prstGeom prst="rect">
            <a:avLst/>
          </a:prstGeom>
          <a:noFill/>
          <a:ln w="9525">
            <a:noFill/>
            <a:miter lim="800000"/>
            <a:headEnd/>
            <a:tailEnd/>
          </a:ln>
        </p:spPr>
      </p:pic>
      <p:pic>
        <p:nvPicPr>
          <p:cNvPr id="4" name="Picture 3"/>
          <p:cNvPicPr>
            <a:picLocks noChangeAspect="1" noChangeArrowheads="1"/>
          </p:cNvPicPr>
          <p:nvPr/>
        </p:nvPicPr>
        <p:blipFill>
          <a:blip r:embed="rId4"/>
          <a:srcRect b="14697"/>
          <a:stretch>
            <a:fillRect/>
          </a:stretch>
        </p:blipFill>
        <p:spPr bwMode="auto">
          <a:xfrm>
            <a:off x="5524496" y="4000505"/>
            <a:ext cx="3962400" cy="2582863"/>
          </a:xfrm>
          <a:prstGeom prst="rect">
            <a:avLst/>
          </a:prstGeom>
          <a:noFill/>
          <a:ln w="9525">
            <a:noFill/>
            <a:miter lim="800000"/>
            <a:headEnd/>
            <a:tailEnd/>
          </a:ln>
        </p:spPr>
      </p:pic>
      <p:sp>
        <p:nvSpPr>
          <p:cNvPr id="5" name="Rectangle 4"/>
          <p:cNvSpPr/>
          <p:nvPr/>
        </p:nvSpPr>
        <p:spPr>
          <a:xfrm>
            <a:off x="1881158" y="4500570"/>
            <a:ext cx="3357586" cy="135732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Cyrl-RS" sz="2400" dirty="0">
                <a:solidFill>
                  <a:srgbClr val="002060"/>
                </a:solidFill>
              </a:rPr>
              <a:t>Мултифрагметаран прелом леве зигоматичне кости</a:t>
            </a:r>
            <a:endParaRPr lang="en-US" sz="2400" dirty="0">
              <a:solidFill>
                <a:srgbClr val="002060"/>
              </a:solidFill>
            </a:endParaRPr>
          </a:p>
        </p:txBody>
      </p:sp>
    </p:spTree>
    <p:extLst>
      <p:ext uri="{BB962C8B-B14F-4D97-AF65-F5344CB8AC3E}">
        <p14:creationId xmlns:p14="http://schemas.microsoft.com/office/powerpoint/2010/main" val="36206158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557" y="500042"/>
            <a:ext cx="11425881" cy="1143000"/>
          </a:xfrm>
        </p:spPr>
        <p:txBody>
          <a:bodyPr>
            <a:noAutofit/>
          </a:bodyPr>
          <a:lstStyle/>
          <a:p>
            <a:r>
              <a:rPr lang="sr-Cyrl-RS" sz="4000" b="1" dirty="0">
                <a:solidFill>
                  <a:srgbClr val="FF33CC"/>
                </a:solidFill>
              </a:rPr>
              <a:t>Индиректни прелом пода орбите (</a:t>
            </a:r>
            <a:r>
              <a:rPr lang="sr-Latn-RS" sz="4000" b="1" dirty="0">
                <a:solidFill>
                  <a:srgbClr val="FF33CC"/>
                </a:solidFill>
              </a:rPr>
              <a:t>Blow-out </a:t>
            </a:r>
            <a:r>
              <a:rPr lang="sr-Cyrl-RS" sz="4000" b="1" dirty="0">
                <a:solidFill>
                  <a:srgbClr val="FF33CC"/>
                </a:solidFill>
              </a:rPr>
              <a:t>фрактура)</a:t>
            </a:r>
            <a:endParaRPr lang="en-US" sz="4000" b="1" dirty="0">
              <a:solidFill>
                <a:srgbClr val="FF33CC"/>
              </a:solidFill>
            </a:endParaRPr>
          </a:p>
        </p:txBody>
      </p:sp>
      <p:sp>
        <p:nvSpPr>
          <p:cNvPr id="3" name="Content Placeholder 2"/>
          <p:cNvSpPr>
            <a:spLocks noGrp="1"/>
          </p:cNvSpPr>
          <p:nvPr>
            <p:ph sz="quarter" idx="1"/>
          </p:nvPr>
        </p:nvSpPr>
        <p:spPr>
          <a:xfrm>
            <a:off x="609599" y="2071678"/>
            <a:ext cx="11022227" cy="3829064"/>
          </a:xfrm>
        </p:spPr>
        <p:txBody>
          <a:bodyPr/>
          <a:lstStyle/>
          <a:p>
            <a:r>
              <a:rPr lang="sr-Cyrl-RS" b="1" dirty="0">
                <a:solidFill>
                  <a:srgbClr val="FF33CC"/>
                </a:solidFill>
              </a:rPr>
              <a:t>Етиологија</a:t>
            </a:r>
            <a:r>
              <a:rPr lang="sr-Cyrl-RS" dirty="0"/>
              <a:t> – настаје притиском орбиталног садржаја на доњи зид орбите услед дејства тупе силе у антерио-постериорном смеру на орбиту.</a:t>
            </a:r>
          </a:p>
          <a:p>
            <a:r>
              <a:rPr lang="sr-Cyrl-RS" b="1" dirty="0">
                <a:solidFill>
                  <a:srgbClr val="FF33CC"/>
                </a:solidFill>
              </a:rPr>
              <a:t>Симптоматологија</a:t>
            </a:r>
            <a:r>
              <a:rPr lang="sr-Cyrl-RS" dirty="0"/>
              <a:t> – енофталмус, ограничена покретвљивост булбуса, диплопија, парестезија н. инфраорбиталиса.</a:t>
            </a:r>
          </a:p>
          <a:p>
            <a:r>
              <a:rPr lang="sr-Cyrl-RS" b="1" dirty="0">
                <a:solidFill>
                  <a:srgbClr val="FF33CC"/>
                </a:solidFill>
              </a:rPr>
              <a:t>Дијагноза</a:t>
            </a:r>
            <a:r>
              <a:rPr lang="sr-Cyrl-RS" dirty="0"/>
              <a:t> – анамнеза, клинички ОРЛ и офталмолошки преглед, КТ, РТГ ПНС и орбите.</a:t>
            </a:r>
            <a:endParaRPr lang="en-US" dirty="0"/>
          </a:p>
        </p:txBody>
      </p:sp>
    </p:spTree>
    <p:extLst>
      <p:ext uri="{BB962C8B-B14F-4D97-AF65-F5344CB8AC3E}">
        <p14:creationId xmlns:p14="http://schemas.microsoft.com/office/powerpoint/2010/main" val="36409045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011222"/>
          </a:xfrm>
        </p:spPr>
        <p:txBody>
          <a:bodyPr/>
          <a:lstStyle/>
          <a:p>
            <a:r>
              <a:rPr lang="sr-Cyrl-RS" dirty="0">
                <a:solidFill>
                  <a:srgbClr val="FF33CC"/>
                </a:solidFill>
              </a:rPr>
              <a:t>Механизам повређивања</a:t>
            </a:r>
            <a:endParaRPr lang="en-US" dirty="0">
              <a:solidFill>
                <a:srgbClr val="FF33CC"/>
              </a:solidFill>
            </a:endParaRPr>
          </a:p>
        </p:txBody>
      </p:sp>
      <p:pic>
        <p:nvPicPr>
          <p:cNvPr id="4" name="Content Placeholder 3" descr="D:\Decherd\Grand Rounds\Maxillary and Periorbital Fractures\Scans\OrbitalBlowoutDrawing.JPG"/>
          <p:cNvPicPr>
            <a:picLocks noGrp="1" noChangeAspect="1" noChangeArrowheads="1"/>
          </p:cNvPicPr>
          <p:nvPr>
            <p:ph sz="quarter" idx="1"/>
          </p:nvPr>
        </p:nvPicPr>
        <p:blipFill>
          <a:blip r:embed="rId2"/>
          <a:srcRect/>
          <a:stretch>
            <a:fillRect/>
          </a:stretch>
        </p:blipFill>
        <p:spPr>
          <a:xfrm>
            <a:off x="2809853" y="1714488"/>
            <a:ext cx="6101275" cy="3771586"/>
          </a:xfrm>
          <a:noFill/>
        </p:spPr>
      </p:pic>
    </p:spTree>
    <p:extLst>
      <p:ext uri="{BB962C8B-B14F-4D97-AF65-F5344CB8AC3E}">
        <p14:creationId xmlns:p14="http://schemas.microsoft.com/office/powerpoint/2010/main" val="34091674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rgbClr val="FF33CC"/>
                </a:solidFill>
              </a:rPr>
              <a:t>Фрактура са пролапсом орбиталног садржаја</a:t>
            </a:r>
            <a:endParaRPr lang="en-US" dirty="0">
              <a:solidFill>
                <a:srgbClr val="FF33CC"/>
              </a:solidFill>
            </a:endParaRPr>
          </a:p>
        </p:txBody>
      </p:sp>
      <p:graphicFrame>
        <p:nvGraphicFramePr>
          <p:cNvPr id="83970" name="Object 2"/>
          <p:cNvGraphicFramePr>
            <a:graphicFrameLocks noGrp="1" noChangeAspect="1"/>
          </p:cNvGraphicFramePr>
          <p:nvPr>
            <p:ph sz="quarter" idx="1"/>
          </p:nvPr>
        </p:nvGraphicFramePr>
        <p:xfrm>
          <a:off x="3007682" y="1785927"/>
          <a:ext cx="5715038" cy="3714775"/>
        </p:xfrm>
        <a:graphic>
          <a:graphicData uri="http://schemas.openxmlformats.org/presentationml/2006/ole">
            <mc:AlternateContent xmlns:mc="http://schemas.openxmlformats.org/markup-compatibility/2006">
              <mc:Choice xmlns:v="urn:schemas-microsoft-com:vml" Requires="v">
                <p:oleObj name="Photo Editor Photo" r:id="rId2" imgW="1905266" imgH="1238423" progId="">
                  <p:embed/>
                </p:oleObj>
              </mc:Choice>
              <mc:Fallback>
                <p:oleObj name="Photo Editor Photo" r:id="rId2" imgW="1905266" imgH="1238423"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7682" y="1785927"/>
                        <a:ext cx="5715038" cy="37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26147808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6910" y="642918"/>
            <a:ext cx="7467600" cy="560406"/>
          </a:xfrm>
        </p:spPr>
        <p:txBody>
          <a:bodyPr>
            <a:normAutofit fontScale="90000"/>
          </a:bodyPr>
          <a:lstStyle/>
          <a:p>
            <a:r>
              <a:rPr lang="sr-Cyrl-RS" dirty="0">
                <a:solidFill>
                  <a:srgbClr val="FF33CC"/>
                </a:solidFill>
              </a:rPr>
              <a:t>Удружена са фрактуром максиле</a:t>
            </a:r>
            <a:endParaRPr lang="en-US" dirty="0">
              <a:solidFill>
                <a:srgbClr val="FF33CC"/>
              </a:solidFill>
            </a:endParaRPr>
          </a:p>
        </p:txBody>
      </p:sp>
      <p:pic>
        <p:nvPicPr>
          <p:cNvPr id="4" name="Content Placeholder 3" descr="D:\Decherd\Grand Rounds\Maxillary and Periorbital Fractures\Scans\OrbitalBlowoutCT.jpg"/>
          <p:cNvPicPr>
            <a:picLocks noGrp="1" noChangeAspect="1" noChangeArrowheads="1"/>
          </p:cNvPicPr>
          <p:nvPr>
            <p:ph sz="quarter" idx="1"/>
          </p:nvPr>
        </p:nvPicPr>
        <p:blipFill>
          <a:blip r:embed="rId2"/>
          <a:srcRect/>
          <a:stretch>
            <a:fillRect/>
          </a:stretch>
        </p:blipFill>
        <p:spPr>
          <a:xfrm>
            <a:off x="2809853" y="1785926"/>
            <a:ext cx="6003573" cy="3714202"/>
          </a:xfrm>
          <a:noFill/>
        </p:spPr>
      </p:pic>
    </p:spTree>
    <p:extLst>
      <p:ext uri="{BB962C8B-B14F-4D97-AF65-F5344CB8AC3E}">
        <p14:creationId xmlns:p14="http://schemas.microsoft.com/office/powerpoint/2010/main" val="51593182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Фрактура са пнеумоорбитом</a:t>
            </a:r>
            <a:endParaRPr lang="en-US" dirty="0">
              <a:solidFill>
                <a:srgbClr val="FF33CC"/>
              </a:solidFill>
            </a:endParaRPr>
          </a:p>
        </p:txBody>
      </p:sp>
      <p:graphicFrame>
        <p:nvGraphicFramePr>
          <p:cNvPr id="84994" name="Object 2"/>
          <p:cNvGraphicFramePr>
            <a:graphicFrameLocks noGrp="1" noChangeAspect="1"/>
          </p:cNvGraphicFramePr>
          <p:nvPr>
            <p:ph sz="quarter" idx="1"/>
          </p:nvPr>
        </p:nvGraphicFramePr>
        <p:xfrm>
          <a:off x="3024166" y="1500174"/>
          <a:ext cx="5619790" cy="4214842"/>
        </p:xfrm>
        <a:graphic>
          <a:graphicData uri="http://schemas.openxmlformats.org/presentationml/2006/ole">
            <mc:AlternateContent xmlns:mc="http://schemas.openxmlformats.org/markup-compatibility/2006">
              <mc:Choice xmlns:v="urn:schemas-microsoft-com:vml" Requires="v">
                <p:oleObj name="Photo Editor Photo" r:id="rId2" imgW="1905266" imgH="1428949" progId="">
                  <p:embed/>
                </p:oleObj>
              </mc:Choice>
              <mc:Fallback>
                <p:oleObj name="Photo Editor Photo" r:id="rId2" imgW="1905266" imgH="142894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66" y="1500174"/>
                        <a:ext cx="5619790" cy="4214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85460394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Фрактура са хематосинусом</a:t>
            </a:r>
            <a:endParaRPr lang="en-US" dirty="0">
              <a:solidFill>
                <a:srgbClr val="FF33CC"/>
              </a:solidFill>
            </a:endParaRPr>
          </a:p>
        </p:txBody>
      </p:sp>
      <p:graphicFrame>
        <p:nvGraphicFramePr>
          <p:cNvPr id="86018" name="Object 2"/>
          <p:cNvGraphicFramePr>
            <a:graphicFrameLocks noGrp="1" noChangeAspect="1"/>
          </p:cNvGraphicFramePr>
          <p:nvPr>
            <p:ph sz="quarter" idx="1"/>
          </p:nvPr>
        </p:nvGraphicFramePr>
        <p:xfrm>
          <a:off x="3024167" y="1500174"/>
          <a:ext cx="5500725" cy="4125544"/>
        </p:xfrm>
        <a:graphic>
          <a:graphicData uri="http://schemas.openxmlformats.org/presentationml/2006/ole">
            <mc:AlternateContent xmlns:mc="http://schemas.openxmlformats.org/markup-compatibility/2006">
              <mc:Choice xmlns:v="urn:schemas-microsoft-com:vml" Requires="v">
                <p:oleObj name="Photo Editor Photo" r:id="rId2" imgW="1905266" imgH="1428949" progId="">
                  <p:embed/>
                </p:oleObj>
              </mc:Choice>
              <mc:Fallback>
                <p:oleObj name="Photo Editor Photo" r:id="rId2" imgW="1905266" imgH="142894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67" y="1500174"/>
                        <a:ext cx="5500725" cy="4125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887645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034" y="428604"/>
            <a:ext cx="7467600" cy="1143000"/>
          </a:xfrm>
        </p:spPr>
        <p:txBody>
          <a:bodyPr>
            <a:normAutofit fontScale="90000"/>
          </a:bodyPr>
          <a:lstStyle/>
          <a:p>
            <a:r>
              <a:rPr lang="sr-Cyrl-RS" dirty="0">
                <a:solidFill>
                  <a:srgbClr val="FF33CC"/>
                </a:solidFill>
              </a:rPr>
              <a:t>Фрактура пода десне орбите – ограничена покретљивост на горе</a:t>
            </a:r>
            <a:endParaRPr lang="en-US" dirty="0">
              <a:solidFill>
                <a:srgbClr val="FF33CC"/>
              </a:solidFill>
            </a:endParaRPr>
          </a:p>
        </p:txBody>
      </p:sp>
      <p:graphicFrame>
        <p:nvGraphicFramePr>
          <p:cNvPr id="87042" name="Object 2"/>
          <p:cNvGraphicFramePr>
            <a:graphicFrameLocks noGrp="1" noChangeAspect="1"/>
          </p:cNvGraphicFramePr>
          <p:nvPr>
            <p:ph sz="quarter" idx="1"/>
          </p:nvPr>
        </p:nvGraphicFramePr>
        <p:xfrm>
          <a:off x="1952597" y="2214554"/>
          <a:ext cx="7880031" cy="2286016"/>
        </p:xfrm>
        <a:graphic>
          <a:graphicData uri="http://schemas.openxmlformats.org/presentationml/2006/ole">
            <mc:AlternateContent xmlns:mc="http://schemas.openxmlformats.org/markup-compatibility/2006">
              <mc:Choice xmlns:v="urn:schemas-microsoft-com:vml" Requires="v">
                <p:oleObj name="Photo Editor Photo" r:id="rId2" imgW="2790476" imgH="809738" progId="">
                  <p:embed/>
                </p:oleObj>
              </mc:Choice>
              <mc:Fallback>
                <p:oleObj name="Photo Editor Photo" r:id="rId2" imgW="279047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2597" y="2214554"/>
                        <a:ext cx="7880031" cy="22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88453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sr-Cyrl-RS" dirty="0">
                <a:solidFill>
                  <a:srgbClr val="FF33CC"/>
                </a:solidFill>
              </a:rPr>
              <a:t>Перфорација носне преграде</a:t>
            </a:r>
            <a:endParaRPr lang="en-US" dirty="0">
              <a:solidFill>
                <a:srgbClr val="FF33CC"/>
              </a:solidFill>
            </a:endParaRPr>
          </a:p>
        </p:txBody>
      </p:sp>
      <p:graphicFrame>
        <p:nvGraphicFramePr>
          <p:cNvPr id="89090" name="Object 3"/>
          <p:cNvGraphicFramePr>
            <a:graphicFrameLocks noGrp="1" noChangeAspect="1"/>
          </p:cNvGraphicFramePr>
          <p:nvPr>
            <p:ph sz="quarter" idx="1"/>
          </p:nvPr>
        </p:nvGraphicFramePr>
        <p:xfrm>
          <a:off x="2738414" y="1357298"/>
          <a:ext cx="6096000" cy="4572000"/>
        </p:xfrm>
        <a:graphic>
          <a:graphicData uri="http://schemas.openxmlformats.org/presentationml/2006/ole">
            <mc:AlternateContent xmlns:mc="http://schemas.openxmlformats.org/markup-compatibility/2006">
              <mc:Choice xmlns:v="urn:schemas-microsoft-com:vml" Requires="v">
                <p:oleObj name="Photo Editor Photo" r:id="rId2" imgW="6095238" imgH="4571429" progId="">
                  <p:embed/>
                </p:oleObj>
              </mc:Choice>
              <mc:Fallback>
                <p:oleObj name="Photo Editor Photo" r:id="rId2" imgW="6095238" imgH="4571429"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8414" y="1357298"/>
                        <a:ext cx="6096000" cy="457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068369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011222"/>
          </a:xfrm>
        </p:spPr>
        <p:txBody>
          <a:bodyPr/>
          <a:lstStyle/>
          <a:p>
            <a:r>
              <a:rPr lang="sr-Cyrl-RS" dirty="0">
                <a:solidFill>
                  <a:srgbClr val="FF33CC"/>
                </a:solidFill>
              </a:rPr>
              <a:t>Тест принудног померања ока</a:t>
            </a:r>
            <a:endParaRPr lang="en-US" dirty="0">
              <a:solidFill>
                <a:srgbClr val="FF33CC"/>
              </a:solidFill>
            </a:endParaRPr>
          </a:p>
        </p:txBody>
      </p:sp>
      <p:pic>
        <p:nvPicPr>
          <p:cNvPr id="4" name="Content Placeholder 3" descr="D:\Decherd\Grand Rounds\Maxillary and Periorbital Fractures\Scans\ForcedDuction.JPG"/>
          <p:cNvPicPr>
            <a:picLocks noGrp="1" noChangeAspect="1" noChangeArrowheads="1"/>
          </p:cNvPicPr>
          <p:nvPr>
            <p:ph sz="quarter" idx="1"/>
          </p:nvPr>
        </p:nvPicPr>
        <p:blipFill>
          <a:blip r:embed="rId2"/>
          <a:srcRect/>
          <a:stretch>
            <a:fillRect/>
          </a:stretch>
        </p:blipFill>
        <p:spPr>
          <a:xfrm>
            <a:off x="2309787" y="1785926"/>
            <a:ext cx="7094435" cy="3537552"/>
          </a:xfrm>
          <a:noFill/>
          <a:ln>
            <a:solidFill>
              <a:srgbClr val="C00000"/>
            </a:solidFill>
          </a:ln>
        </p:spPr>
      </p:pic>
    </p:spTree>
    <p:extLst>
      <p:ext uri="{BB962C8B-B14F-4D97-AF65-F5344CB8AC3E}">
        <p14:creationId xmlns:p14="http://schemas.microsoft.com/office/powerpoint/2010/main" val="5102170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30876" y="1651027"/>
            <a:ext cx="10593859" cy="2706789"/>
          </a:xfrm>
        </p:spPr>
        <p:txBody>
          <a:bodyPr>
            <a:normAutofit/>
          </a:bodyPr>
          <a:lstStyle/>
          <a:p>
            <a:r>
              <a:rPr lang="ru-RU" sz="3200" b="1" dirty="0">
                <a:solidFill>
                  <a:srgbClr val="FF33CC"/>
                </a:solidFill>
              </a:rPr>
              <a:t>Терапија</a:t>
            </a:r>
            <a:r>
              <a:rPr lang="ru-RU" b="1" dirty="0">
                <a:solidFill>
                  <a:srgbClr val="FF33CC"/>
                </a:solidFill>
              </a:rPr>
              <a:t> :</a:t>
            </a:r>
          </a:p>
          <a:p>
            <a:pPr lvl="1"/>
            <a:r>
              <a:rPr lang="ru-RU" sz="2800" dirty="0">
                <a:solidFill>
                  <a:srgbClr val="FF0000"/>
                </a:solidFill>
              </a:rPr>
              <a:t>хируршка</a:t>
            </a:r>
            <a:r>
              <a:rPr lang="ru-RU" sz="2800" dirty="0"/>
              <a:t>: операција максиларног синуса по Калдвел-Лику, доња орбитотомија са репозицијом и имплантацијом мрежице на под орбите, остеосинтеза.</a:t>
            </a:r>
          </a:p>
          <a:p>
            <a:pPr lvl="1"/>
            <a:r>
              <a:rPr lang="ru-RU" sz="2800" dirty="0">
                <a:solidFill>
                  <a:srgbClr val="FF0000"/>
                </a:solidFill>
              </a:rPr>
              <a:t>конзервативна</a:t>
            </a:r>
            <a:r>
              <a:rPr lang="ru-RU" sz="2800" dirty="0"/>
              <a:t>: АТ заштита, антибиотици, аналгетици.</a:t>
            </a:r>
            <a:endParaRPr lang="en-US" sz="2800" dirty="0"/>
          </a:p>
        </p:txBody>
      </p:sp>
    </p:spTree>
    <p:extLst>
      <p:ext uri="{BB962C8B-B14F-4D97-AF65-F5344CB8AC3E}">
        <p14:creationId xmlns:p14="http://schemas.microsoft.com/office/powerpoint/2010/main" val="59841028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12324" y="571480"/>
            <a:ext cx="7955546" cy="2797796"/>
          </a:xfrm>
        </p:spPr>
        <p:txBody>
          <a:bodyPr>
            <a:noAutofit/>
          </a:bodyPr>
          <a:lstStyle/>
          <a:p>
            <a:r>
              <a:rPr lang="x-none" sz="5400" b="1" dirty="0">
                <a:solidFill>
                  <a:srgbClr val="0070C0"/>
                </a:solidFill>
              </a:rPr>
              <a:t>Бенигни и малигни тумори носа и ПН</a:t>
            </a:r>
            <a:r>
              <a:rPr lang="sr-Cyrl-RS" sz="5400" b="1" dirty="0">
                <a:solidFill>
                  <a:srgbClr val="0070C0"/>
                </a:solidFill>
              </a:rPr>
              <a:t>Ш</a:t>
            </a:r>
            <a:endParaRPr lang="en-US" sz="5400" b="1" dirty="0">
              <a:solidFill>
                <a:srgbClr val="0070C0"/>
              </a:solidFill>
            </a:endParaRPr>
          </a:p>
        </p:txBody>
      </p:sp>
    </p:spTree>
    <p:extLst>
      <p:ext uri="{BB962C8B-B14F-4D97-AF65-F5344CB8AC3E}">
        <p14:creationId xmlns:p14="http://schemas.microsoft.com/office/powerpoint/2010/main" val="38125805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RS" b="1" dirty="0">
                <a:solidFill>
                  <a:srgbClr val="0070C0"/>
                </a:solidFill>
              </a:rPr>
              <a:t>БЕНИГНИ ТУМОРИ НОСА</a:t>
            </a:r>
            <a:endParaRPr lang="en-US" b="1" dirty="0">
              <a:solidFill>
                <a:srgbClr val="0070C0"/>
              </a:solidFill>
            </a:endParaRPr>
          </a:p>
        </p:txBody>
      </p:sp>
      <p:sp>
        <p:nvSpPr>
          <p:cNvPr id="3" name="Content Placeholder 2"/>
          <p:cNvSpPr>
            <a:spLocks noGrp="1"/>
          </p:cNvSpPr>
          <p:nvPr>
            <p:ph sz="quarter" idx="1"/>
          </p:nvPr>
        </p:nvSpPr>
        <p:spPr>
          <a:xfrm>
            <a:off x="1952596" y="1785926"/>
            <a:ext cx="7258072" cy="4043378"/>
          </a:xfrm>
        </p:spPr>
        <p:txBody>
          <a:bodyPr/>
          <a:lstStyle/>
          <a:p>
            <a:r>
              <a:rPr lang="ru-RU" dirty="0"/>
              <a:t>Деле се по </a:t>
            </a:r>
            <a:r>
              <a:rPr lang="ru-RU" b="1" dirty="0">
                <a:solidFill>
                  <a:srgbClr val="C00000"/>
                </a:solidFill>
              </a:rPr>
              <a:t>локализацији</a:t>
            </a:r>
            <a:r>
              <a:rPr lang="ru-RU" dirty="0"/>
              <a:t> на : </a:t>
            </a:r>
          </a:p>
          <a:p>
            <a:pPr lvl="1"/>
            <a:r>
              <a:rPr lang="ru-RU" sz="2800" dirty="0"/>
              <a:t>туморе </a:t>
            </a:r>
            <a:r>
              <a:rPr lang="ru-RU" sz="2800" b="1" dirty="0">
                <a:solidFill>
                  <a:srgbClr val="6600CC"/>
                </a:solidFill>
              </a:rPr>
              <a:t>спољњег </a:t>
            </a:r>
            <a:r>
              <a:rPr lang="ru-RU" sz="2800" dirty="0"/>
              <a:t>носа и </a:t>
            </a:r>
          </a:p>
          <a:p>
            <a:pPr lvl="1"/>
            <a:r>
              <a:rPr lang="ru-RU" sz="2800" dirty="0"/>
              <a:t>туморе </a:t>
            </a:r>
            <a:r>
              <a:rPr lang="ru-RU" sz="2800" b="1" dirty="0">
                <a:solidFill>
                  <a:srgbClr val="6600CC"/>
                </a:solidFill>
              </a:rPr>
              <a:t>унутрашњег</a:t>
            </a:r>
            <a:r>
              <a:rPr lang="ru-RU" sz="2800" dirty="0"/>
              <a:t> носа.</a:t>
            </a:r>
          </a:p>
          <a:p>
            <a:endParaRPr lang="ru-RU" dirty="0"/>
          </a:p>
          <a:p>
            <a:r>
              <a:rPr lang="ru-RU" dirty="0"/>
              <a:t>По </a:t>
            </a:r>
            <a:r>
              <a:rPr lang="ru-RU" b="1" dirty="0">
                <a:solidFill>
                  <a:srgbClr val="C00000"/>
                </a:solidFill>
              </a:rPr>
              <a:t>пореклу</a:t>
            </a:r>
            <a:r>
              <a:rPr lang="ru-RU" dirty="0"/>
              <a:t> се дела на : </a:t>
            </a:r>
          </a:p>
          <a:p>
            <a:pPr lvl="1"/>
            <a:r>
              <a:rPr lang="ru-RU" sz="2800" dirty="0"/>
              <a:t>туморе </a:t>
            </a:r>
            <a:r>
              <a:rPr lang="ru-RU" sz="2800" b="1" dirty="0">
                <a:solidFill>
                  <a:srgbClr val="6600CC"/>
                </a:solidFill>
              </a:rPr>
              <a:t>епителног</a:t>
            </a:r>
            <a:r>
              <a:rPr lang="ru-RU" sz="2800" dirty="0"/>
              <a:t> и </a:t>
            </a:r>
          </a:p>
          <a:p>
            <a:pPr lvl="1"/>
            <a:r>
              <a:rPr lang="ru-RU" sz="2800" dirty="0"/>
              <a:t>туморе </a:t>
            </a:r>
            <a:r>
              <a:rPr lang="ru-RU" sz="2800" b="1" dirty="0">
                <a:solidFill>
                  <a:srgbClr val="6600CC"/>
                </a:solidFill>
              </a:rPr>
              <a:t>мезенхимног</a:t>
            </a:r>
            <a:r>
              <a:rPr lang="ru-RU" sz="2800" dirty="0"/>
              <a:t> (везивног) порекла.</a:t>
            </a:r>
            <a:endParaRPr lang="en-US" sz="2800" dirty="0"/>
          </a:p>
        </p:txBody>
      </p:sp>
    </p:spTree>
    <p:extLst>
      <p:ext uri="{BB962C8B-B14F-4D97-AF65-F5344CB8AC3E}">
        <p14:creationId xmlns:p14="http://schemas.microsoft.com/office/powerpoint/2010/main" val="53584898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939784"/>
          </a:xfrm>
        </p:spPr>
        <p:txBody>
          <a:bodyPr/>
          <a:lstStyle/>
          <a:p>
            <a:r>
              <a:rPr lang="x-none" b="1" dirty="0">
                <a:solidFill>
                  <a:srgbClr val="6600CC"/>
                </a:solidFill>
              </a:rPr>
              <a:t>Бенигни тумори спољњег носа</a:t>
            </a:r>
            <a:endParaRPr lang="en-US" b="1" dirty="0">
              <a:solidFill>
                <a:srgbClr val="6600CC"/>
              </a:solidFill>
            </a:endParaRPr>
          </a:p>
        </p:txBody>
      </p:sp>
      <p:sp>
        <p:nvSpPr>
          <p:cNvPr id="3" name="Content Placeholder 2"/>
          <p:cNvSpPr>
            <a:spLocks noGrp="1"/>
          </p:cNvSpPr>
          <p:nvPr>
            <p:ph sz="quarter" idx="1"/>
          </p:nvPr>
        </p:nvSpPr>
        <p:spPr>
          <a:xfrm>
            <a:off x="864973" y="1643050"/>
            <a:ext cx="10643286" cy="4071966"/>
          </a:xfrm>
        </p:spPr>
        <p:txBody>
          <a:bodyPr>
            <a:normAutofit/>
          </a:bodyPr>
          <a:lstStyle/>
          <a:p>
            <a:r>
              <a:rPr lang="x-none" dirty="0"/>
              <a:t>Ретки су. Најчешћи је хемангиом.</a:t>
            </a:r>
          </a:p>
          <a:p>
            <a:pPr lvl="1"/>
            <a:r>
              <a:rPr lang="x-none" sz="2200" dirty="0"/>
              <a:t>Различите је величне, ружичасте до ливидне боје, изнад нивоа коже, нераван је и повремено крвари</a:t>
            </a:r>
          </a:p>
          <a:p>
            <a:pPr lvl="1"/>
            <a:r>
              <a:rPr lang="x-none" sz="2200" dirty="0"/>
              <a:t>Има </a:t>
            </a:r>
            <a:r>
              <a:rPr lang="x-none" sz="2200" dirty="0">
                <a:solidFill>
                  <a:srgbClr val="6600CC"/>
                </a:solidFill>
              </a:rPr>
              <a:t>капиларни</a:t>
            </a:r>
            <a:r>
              <a:rPr lang="x-none" sz="2200" dirty="0"/>
              <a:t> и </a:t>
            </a:r>
            <a:r>
              <a:rPr lang="x-none" sz="2200" dirty="0">
                <a:solidFill>
                  <a:srgbClr val="6600CC"/>
                </a:solidFill>
              </a:rPr>
              <a:t>кавернозни</a:t>
            </a:r>
            <a:r>
              <a:rPr lang="x-none" sz="2200" dirty="0"/>
              <a:t> облик</a:t>
            </a:r>
          </a:p>
          <a:p>
            <a:pPr lvl="1"/>
            <a:r>
              <a:rPr lang="x-none" sz="2200" dirty="0"/>
              <a:t>Може да буде </a:t>
            </a:r>
            <a:r>
              <a:rPr lang="x-none" sz="2200" dirty="0">
                <a:solidFill>
                  <a:srgbClr val="C00000"/>
                </a:solidFill>
              </a:rPr>
              <a:t>површни</a:t>
            </a:r>
            <a:r>
              <a:rPr lang="x-none" sz="2200" dirty="0"/>
              <a:t> (у нивоу коже носа) и </a:t>
            </a:r>
            <a:r>
              <a:rPr lang="x-none" sz="2200" dirty="0">
                <a:solidFill>
                  <a:srgbClr val="C00000"/>
                </a:solidFill>
              </a:rPr>
              <a:t>дубоки</a:t>
            </a:r>
            <a:r>
              <a:rPr lang="x-none" sz="2200" dirty="0"/>
              <a:t> (захвата и хрскавичаве и коштане структуре носа)</a:t>
            </a:r>
          </a:p>
          <a:p>
            <a:pPr lvl="1"/>
            <a:r>
              <a:rPr lang="x-none" sz="2200" b="1" dirty="0">
                <a:solidFill>
                  <a:srgbClr val="6600CC"/>
                </a:solidFill>
              </a:rPr>
              <a:t>Терапија</a:t>
            </a:r>
            <a:r>
              <a:rPr lang="x-none" sz="2200" dirty="0"/>
              <a:t> – склеротизација (код мањих тумора) и хируршко лечење са накнадним пластично-реконструктивним захватима (код већих тумора)</a:t>
            </a:r>
            <a:endParaRPr lang="en-US" sz="2200" dirty="0"/>
          </a:p>
        </p:txBody>
      </p:sp>
    </p:spTree>
    <p:extLst>
      <p:ext uri="{BB962C8B-B14F-4D97-AF65-F5344CB8AC3E}">
        <p14:creationId xmlns:p14="http://schemas.microsoft.com/office/powerpoint/2010/main" val="27314621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868346"/>
          </a:xfrm>
        </p:spPr>
        <p:txBody>
          <a:bodyPr/>
          <a:lstStyle/>
          <a:p>
            <a:r>
              <a:rPr lang="x-none" dirty="0">
                <a:solidFill>
                  <a:srgbClr val="6600CC"/>
                </a:solidFill>
              </a:rPr>
              <a:t>Хемангиом врха носа</a:t>
            </a:r>
            <a:endParaRPr lang="en-US" dirty="0">
              <a:solidFill>
                <a:srgbClr val="6600CC"/>
              </a:solidFill>
            </a:endParaRPr>
          </a:p>
        </p:txBody>
      </p:sp>
      <p:pic>
        <p:nvPicPr>
          <p:cNvPr id="4" name="Content Placeholder 3" descr="Surg_06.jpg"/>
          <p:cNvPicPr>
            <a:picLocks noGrp="1" noChangeAspect="1"/>
          </p:cNvPicPr>
          <p:nvPr>
            <p:ph sz="quarter" idx="1"/>
          </p:nvPr>
        </p:nvPicPr>
        <p:blipFill>
          <a:blip r:embed="rId2"/>
          <a:stretch>
            <a:fillRect/>
          </a:stretch>
        </p:blipFill>
        <p:spPr>
          <a:xfrm>
            <a:off x="3906062" y="1600201"/>
            <a:ext cx="3690136" cy="4186254"/>
          </a:xfrm>
          <a:ln>
            <a:solidFill>
              <a:srgbClr val="6600CC"/>
            </a:solidFill>
          </a:ln>
        </p:spPr>
      </p:pic>
    </p:spTree>
    <p:extLst>
      <p:ext uri="{BB962C8B-B14F-4D97-AF65-F5344CB8AC3E}">
        <p14:creationId xmlns:p14="http://schemas.microsoft.com/office/powerpoint/2010/main" val="40001081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2596" y="428604"/>
            <a:ext cx="7467600" cy="1143000"/>
          </a:xfrm>
        </p:spPr>
        <p:txBody>
          <a:bodyPr>
            <a:normAutofit fontScale="90000"/>
          </a:bodyPr>
          <a:lstStyle/>
          <a:p>
            <a:r>
              <a:rPr lang="x-none" b="1" dirty="0">
                <a:solidFill>
                  <a:srgbClr val="6600CC"/>
                </a:solidFill>
              </a:rPr>
              <a:t>Бенигни тумори унутрашњег носа епителног порекла</a:t>
            </a:r>
            <a:endParaRPr lang="en-US" b="1" dirty="0">
              <a:solidFill>
                <a:srgbClr val="6600CC"/>
              </a:solidFill>
            </a:endParaRPr>
          </a:p>
        </p:txBody>
      </p:sp>
      <p:sp>
        <p:nvSpPr>
          <p:cNvPr id="3" name="Content Placeholder 2"/>
          <p:cNvSpPr>
            <a:spLocks noGrp="1"/>
          </p:cNvSpPr>
          <p:nvPr>
            <p:ph sz="quarter" idx="1"/>
          </p:nvPr>
        </p:nvSpPr>
        <p:spPr>
          <a:xfrm>
            <a:off x="1202724" y="2143116"/>
            <a:ext cx="10280822" cy="3114684"/>
          </a:xfrm>
        </p:spPr>
        <p:txBody>
          <a:bodyPr>
            <a:normAutofit/>
          </a:bodyPr>
          <a:lstStyle/>
          <a:p>
            <a:r>
              <a:rPr lang="ru-RU" b="1" dirty="0">
                <a:solidFill>
                  <a:srgbClr val="6600CC"/>
                </a:solidFill>
              </a:rPr>
              <a:t>Папиломи</a:t>
            </a:r>
            <a:r>
              <a:rPr lang="ru-RU" dirty="0"/>
              <a:t> – ретки су, најчешће у вестибулуму, ређе на септуму (септални папилом) и латералном зиду (инвертни папилом). Могу да малигно алтерирају.</a:t>
            </a:r>
          </a:p>
          <a:p>
            <a:pPr>
              <a:buNone/>
            </a:pPr>
            <a:endParaRPr lang="ru-RU" dirty="0"/>
          </a:p>
          <a:p>
            <a:r>
              <a:rPr lang="ru-RU" b="1" dirty="0">
                <a:solidFill>
                  <a:srgbClr val="6600CC"/>
                </a:solidFill>
              </a:rPr>
              <a:t>Аденоми</a:t>
            </a:r>
            <a:r>
              <a:rPr lang="ru-RU" dirty="0"/>
              <a:t> – јасно ограничени, различите величине. Најчешће на латералном зиду. Могу да малигно алтерирају.</a:t>
            </a:r>
            <a:endParaRPr lang="en-US" dirty="0"/>
          </a:p>
        </p:txBody>
      </p:sp>
    </p:spTree>
    <p:extLst>
      <p:ext uri="{BB962C8B-B14F-4D97-AF65-F5344CB8AC3E}">
        <p14:creationId xmlns:p14="http://schemas.microsoft.com/office/powerpoint/2010/main" val="120629837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0" name="Object 7"/>
          <p:cNvGraphicFramePr>
            <a:graphicFrameLocks noGrp="1" noChangeAspect="1"/>
          </p:cNvGraphicFramePr>
          <p:nvPr>
            <p:ph sz="quarter" idx="1"/>
          </p:nvPr>
        </p:nvGraphicFramePr>
        <p:xfrm>
          <a:off x="2309786" y="1285861"/>
          <a:ext cx="2928958" cy="3296353"/>
        </p:xfrm>
        <a:graphic>
          <a:graphicData uri="http://schemas.openxmlformats.org/presentationml/2006/ole">
            <mc:AlternateContent xmlns:mc="http://schemas.openxmlformats.org/markup-compatibility/2006">
              <mc:Choice xmlns:v="urn:schemas-microsoft-com:vml" Requires="v">
                <p:oleObj name="Photo Editor Photo" r:id="rId2" imgW="2266667" imgH="2752381" progId="">
                  <p:embed/>
                </p:oleObj>
              </mc:Choice>
              <mc:Fallback>
                <p:oleObj name="Photo Editor Photo" r:id="rId2" imgW="2266667" imgH="2752381"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786" y="1285861"/>
                        <a:ext cx="2928958" cy="32963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11" descr="C:\porter\pap.JPG"/>
          <p:cNvPicPr>
            <a:picLocks noChangeAspect="1" noChangeArrowheads="1"/>
          </p:cNvPicPr>
          <p:nvPr/>
        </p:nvPicPr>
        <p:blipFill>
          <a:blip r:embed="rId4"/>
          <a:srcRect l="9028" r="5902"/>
          <a:stretch>
            <a:fillRect/>
          </a:stretch>
        </p:blipFill>
        <p:spPr>
          <a:xfrm>
            <a:off x="6024562" y="1285861"/>
            <a:ext cx="3500462" cy="3233737"/>
          </a:xfrm>
          <a:prstGeom prst="rect">
            <a:avLst/>
          </a:prstGeom>
          <a:noFill/>
        </p:spPr>
      </p:pic>
      <p:sp>
        <p:nvSpPr>
          <p:cNvPr id="6" name="Rectangle 5"/>
          <p:cNvSpPr/>
          <p:nvPr/>
        </p:nvSpPr>
        <p:spPr>
          <a:xfrm>
            <a:off x="2309786" y="4857760"/>
            <a:ext cx="2857520"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2000" b="1" dirty="0">
                <a:solidFill>
                  <a:srgbClr val="FFFF00"/>
                </a:solidFill>
              </a:rPr>
              <a:t>Септални папилом</a:t>
            </a:r>
            <a:endParaRPr lang="en-US" sz="2000" b="1" dirty="0">
              <a:solidFill>
                <a:srgbClr val="FFFF00"/>
              </a:solidFill>
            </a:endParaRPr>
          </a:p>
        </p:txBody>
      </p:sp>
      <p:sp>
        <p:nvSpPr>
          <p:cNvPr id="7" name="Rectangle 6"/>
          <p:cNvSpPr/>
          <p:nvPr/>
        </p:nvSpPr>
        <p:spPr>
          <a:xfrm>
            <a:off x="6238876" y="4857760"/>
            <a:ext cx="3143272" cy="500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2000" b="1" dirty="0">
                <a:solidFill>
                  <a:srgbClr val="FFFF00"/>
                </a:solidFill>
              </a:rPr>
              <a:t>Инвертни папилом</a:t>
            </a:r>
            <a:endParaRPr lang="en-US" sz="2000" b="1" dirty="0">
              <a:solidFill>
                <a:srgbClr val="FFFF00"/>
              </a:solidFill>
            </a:endParaRPr>
          </a:p>
        </p:txBody>
      </p:sp>
    </p:spTree>
    <p:extLst>
      <p:ext uri="{BB962C8B-B14F-4D97-AF65-F5344CB8AC3E}">
        <p14:creationId xmlns:p14="http://schemas.microsoft.com/office/powerpoint/2010/main" val="382035440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7467600" cy="1011222"/>
          </a:xfrm>
        </p:spPr>
        <p:txBody>
          <a:bodyPr/>
          <a:lstStyle/>
          <a:p>
            <a:r>
              <a:rPr lang="x-none" dirty="0">
                <a:solidFill>
                  <a:srgbClr val="6600CC"/>
                </a:solidFill>
              </a:rPr>
              <a:t>Аденом</a:t>
            </a:r>
            <a:endParaRPr lang="en-US" dirty="0">
              <a:solidFill>
                <a:srgbClr val="6600CC"/>
              </a:solidFill>
            </a:endParaRPr>
          </a:p>
        </p:txBody>
      </p:sp>
      <p:graphicFrame>
        <p:nvGraphicFramePr>
          <p:cNvPr id="69634" name="Object 4"/>
          <p:cNvGraphicFramePr>
            <a:graphicFrameLocks noGrp="1" noChangeAspect="1"/>
          </p:cNvGraphicFramePr>
          <p:nvPr>
            <p:ph sz="quarter" idx="1"/>
          </p:nvPr>
        </p:nvGraphicFramePr>
        <p:xfrm>
          <a:off x="3738547" y="1643050"/>
          <a:ext cx="4391025" cy="3924300"/>
        </p:xfrm>
        <a:graphic>
          <a:graphicData uri="http://schemas.openxmlformats.org/presentationml/2006/ole">
            <mc:AlternateContent xmlns:mc="http://schemas.openxmlformats.org/markup-compatibility/2006">
              <mc:Choice xmlns:v="urn:schemas-microsoft-com:vml" Requires="v">
                <p:oleObj name="Photo Editor Photo" r:id="rId2" imgW="4390476" imgH="3924848" progId="">
                  <p:embed/>
                </p:oleObj>
              </mc:Choice>
              <mc:Fallback>
                <p:oleObj name="Photo Editor Photo" r:id="rId2" imgW="4390476" imgH="392484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8547" y="1643050"/>
                        <a:ext cx="4391025"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7438059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b="1" dirty="0">
                <a:solidFill>
                  <a:srgbClr val="6600CC"/>
                </a:solidFill>
              </a:rPr>
              <a:t>Бенигни тумори унутрашњег носа мезенхимног порекла</a:t>
            </a:r>
            <a:endParaRPr lang="en-US" dirty="0"/>
          </a:p>
        </p:txBody>
      </p:sp>
      <p:sp>
        <p:nvSpPr>
          <p:cNvPr id="3" name="Content Placeholder 2"/>
          <p:cNvSpPr>
            <a:spLocks noGrp="1"/>
          </p:cNvSpPr>
          <p:nvPr>
            <p:ph sz="quarter" idx="1"/>
          </p:nvPr>
        </p:nvSpPr>
        <p:spPr>
          <a:xfrm>
            <a:off x="601362" y="2028567"/>
            <a:ext cx="11359978" cy="3548449"/>
          </a:xfrm>
        </p:spPr>
        <p:txBody>
          <a:bodyPr>
            <a:normAutofit/>
          </a:bodyPr>
          <a:lstStyle/>
          <a:p>
            <a:r>
              <a:rPr lang="x-none" b="1" dirty="0">
                <a:solidFill>
                  <a:srgbClr val="6600CC"/>
                </a:solidFill>
              </a:rPr>
              <a:t>Ангиоми</a:t>
            </a:r>
            <a:r>
              <a:rPr lang="x-none" dirty="0"/>
              <a:t> – најчешће су у предњој трећини носне преграде, меке конзистенције, црвене боје, склон је крварењу те га зову и “</a:t>
            </a:r>
            <a:r>
              <a:rPr lang="x-none" dirty="0">
                <a:solidFill>
                  <a:srgbClr val="C00000"/>
                </a:solidFill>
              </a:rPr>
              <a:t>крварећи полип</a:t>
            </a:r>
            <a:r>
              <a:rPr lang="x-none" dirty="0"/>
              <a:t>”.</a:t>
            </a:r>
          </a:p>
          <a:p>
            <a:r>
              <a:rPr lang="x-none" b="1" dirty="0">
                <a:solidFill>
                  <a:srgbClr val="6600CC"/>
                </a:solidFill>
              </a:rPr>
              <a:t>Фиброми</a:t>
            </a:r>
            <a:r>
              <a:rPr lang="x-none" dirty="0"/>
              <a:t> – они су најчешћи бенигни тумори носа, јасно ограничени.</a:t>
            </a:r>
          </a:p>
          <a:p>
            <a:pPr lvl="1"/>
            <a:r>
              <a:rPr lang="x-none" b="1" dirty="0">
                <a:solidFill>
                  <a:srgbClr val="6600CC"/>
                </a:solidFill>
              </a:rPr>
              <a:t>Симптоматологија</a:t>
            </a:r>
            <a:r>
              <a:rPr lang="x-none" dirty="0"/>
              <a:t> – дуго су асимптоматски. Код великих тумора имамо отежано дисање на нос, ринореја.</a:t>
            </a:r>
          </a:p>
          <a:p>
            <a:pPr lvl="1"/>
            <a:r>
              <a:rPr lang="x-none" b="1" dirty="0">
                <a:solidFill>
                  <a:srgbClr val="6600CC"/>
                </a:solidFill>
              </a:rPr>
              <a:t>Дијагноза</a:t>
            </a:r>
            <a:r>
              <a:rPr lang="x-none" dirty="0"/>
              <a:t> – риноскопија.</a:t>
            </a:r>
          </a:p>
          <a:p>
            <a:pPr lvl="1"/>
            <a:r>
              <a:rPr lang="x-none" b="1" dirty="0">
                <a:solidFill>
                  <a:srgbClr val="6600CC"/>
                </a:solidFill>
              </a:rPr>
              <a:t>Терапија</a:t>
            </a:r>
            <a:r>
              <a:rPr lang="x-none" dirty="0"/>
              <a:t> – </a:t>
            </a:r>
            <a:r>
              <a:rPr lang="x-none" b="1" dirty="0">
                <a:solidFill>
                  <a:srgbClr val="C00000"/>
                </a:solidFill>
              </a:rPr>
              <a:t>хируршка</a:t>
            </a:r>
            <a:r>
              <a:rPr lang="x-none" dirty="0"/>
              <a:t> (електрокоагулацијом у целини, ПХ обавезна).</a:t>
            </a:r>
            <a:endParaRPr lang="en-US" dirty="0"/>
          </a:p>
        </p:txBody>
      </p:sp>
    </p:spTree>
    <p:extLst>
      <p:ext uri="{BB962C8B-B14F-4D97-AF65-F5344CB8AC3E}">
        <p14:creationId xmlns:p14="http://schemas.microsoft.com/office/powerpoint/2010/main" val="30973653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4242</Words>
  <Application>Microsoft Office PowerPoint</Application>
  <PresentationFormat>Widescreen</PresentationFormat>
  <Paragraphs>371</Paragraphs>
  <Slides>137</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137</vt:i4>
      </vt:variant>
    </vt:vector>
  </HeadingPairs>
  <TitlesOfParts>
    <vt:vector size="144" baseType="lpstr">
      <vt:lpstr>Arial</vt:lpstr>
      <vt:lpstr>Calibri</vt:lpstr>
      <vt:lpstr>Calibri Light</vt:lpstr>
      <vt:lpstr>Times New Roman</vt:lpstr>
      <vt:lpstr>Office Theme</vt:lpstr>
      <vt:lpstr>Photo Editor Photo</vt:lpstr>
      <vt:lpstr>Image</vt:lpstr>
      <vt:lpstr>  - Остала обољења носа и ПНШ: поремећаји мириса, крварење из носа, антрохоанални полип, цисте, мукокеле, пиокеле, ринофима, страна тела носа и ПНШ, ринолитијаза.  - Повреде носа и повреде лица.  - Бенигни и малигни тумори носа и ПНШ.</vt:lpstr>
      <vt:lpstr>Поремећаји чула мириса - дизосмије</vt:lpstr>
      <vt:lpstr>PowerPoint Presentation</vt:lpstr>
      <vt:lpstr>Крварење из носа (епистакса)</vt:lpstr>
      <vt:lpstr>PowerPoint Presentation</vt:lpstr>
      <vt:lpstr>PowerPoint Presentation</vt:lpstr>
      <vt:lpstr>PowerPoint Presentation</vt:lpstr>
      <vt:lpstr>Л.Киселбах</vt:lpstr>
      <vt:lpstr>Перфорација носне преграде</vt:lpstr>
      <vt:lpstr>Перфорација носне преграде</vt:lpstr>
      <vt:lpstr>Јувенилни ангиофибром назофаринкса</vt:lpstr>
      <vt:lpstr>Јувенилни ангиофибром назофаринкса</vt:lpstr>
      <vt:lpstr>Карцином назофаринкса</vt:lpstr>
      <vt:lpstr>PowerPoint Presentation</vt:lpstr>
      <vt:lpstr>Ренди-Ослер-Веберова болест</vt:lpstr>
      <vt:lpstr>Ренди-Ослер-Веберова болест</vt:lpstr>
      <vt:lpstr>Локализација: предњи део септума (локус Киселбах) – најчешће, мање је опасно.</vt:lpstr>
      <vt:lpstr>Локализација: задњи и горњи делови носне шупљине, латерални зид – озбиљније и интензивније крварење које може и да угрози живот пацијента.</vt:lpstr>
      <vt:lpstr>PowerPoint Presentation</vt:lpstr>
      <vt:lpstr>Предња тампонада</vt:lpstr>
      <vt:lpstr>Пенасто паковање за предњу тампонаду (ПВА – поливинил алкохол)</vt:lpstr>
      <vt:lpstr>PowerPoint Presentation</vt:lpstr>
      <vt:lpstr>Задња тампонада по Белоку (Bellocq) – I </vt:lpstr>
      <vt:lpstr>Задња тампонада по Белоку (Bellocq) – II </vt:lpstr>
      <vt:lpstr>Задња тампонада Фолијевим (Foley) балон катетером</vt:lpstr>
      <vt:lpstr>АНТРОХОАНАЛНИ ПОЛИП</vt:lpstr>
      <vt:lpstr>Антрохоанални полип</vt:lpstr>
      <vt:lpstr>Антрохоанални полип и препарат</vt:lpstr>
      <vt:lpstr>Антрохоанални полип – ендоскопски </vt:lpstr>
      <vt:lpstr>Антрохоанални полип</vt:lpstr>
      <vt:lpstr>Антрохоанални полип – КТ </vt:lpstr>
      <vt:lpstr>PowerPoint Presentation</vt:lpstr>
      <vt:lpstr>Цисте максиларних синуса</vt:lpstr>
      <vt:lpstr>PowerPoint Presentation</vt:lpstr>
      <vt:lpstr>Мукокеле</vt:lpstr>
      <vt:lpstr>PowerPoint Presentation</vt:lpstr>
      <vt:lpstr>PowerPoint Presentation</vt:lpstr>
      <vt:lpstr>Пиокеле</vt:lpstr>
      <vt:lpstr>Ринофима</vt:lpstr>
      <vt:lpstr>Страна тела носа </vt:lpstr>
      <vt:lpstr>Страна тела параназалних синуса </vt:lpstr>
      <vt:lpstr>PowerPoint Presentation</vt:lpstr>
      <vt:lpstr>PowerPoint Presentation</vt:lpstr>
      <vt:lpstr>PowerPoint Presentation</vt:lpstr>
      <vt:lpstr>Ринолитијаза</vt:lpstr>
      <vt:lpstr>PowerPoint Presentation</vt:lpstr>
      <vt:lpstr>PowerPoint Presentation</vt:lpstr>
      <vt:lpstr>PowerPoint Presentation</vt:lpstr>
      <vt:lpstr>ПОВРЕДЕ НОСА И ПОВРЕДЕ ЛИЦА</vt:lpstr>
      <vt:lpstr>Повреде носа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Хематом носне преграде</vt:lpstr>
      <vt:lpstr>PowerPoint Presentation</vt:lpstr>
      <vt:lpstr>PowerPoint Presentation</vt:lpstr>
      <vt:lpstr>PowerPoint Presentation</vt:lpstr>
      <vt:lpstr>PowerPoint Presentation</vt:lpstr>
      <vt:lpstr>Апсцес носне преграде</vt:lpstr>
      <vt:lpstr>ПОВРЕДЕ ЛИЦА</vt:lpstr>
      <vt:lpstr>Повреде фронтоетмоидне регије</vt:lpstr>
      <vt:lpstr>PowerPoint Presentation</vt:lpstr>
      <vt:lpstr>фрактура предњег зида фронталног синуса</vt:lpstr>
      <vt:lpstr>фрактура предњег зида оба фронтална синуса</vt:lpstr>
      <vt:lpstr>Фрактура предњег зида оба фронтална синуса</vt:lpstr>
      <vt:lpstr>Конквасантна фрактура предњег и задњег зида фронталног синуса</vt:lpstr>
      <vt:lpstr>Фрактура оба етмоидна синуса</vt:lpstr>
      <vt:lpstr>PowerPoint Presentation</vt:lpstr>
      <vt:lpstr>МАКСИЛОФАЦИЈАЛНЕ  ПОВРЕДЕ</vt:lpstr>
      <vt:lpstr>Централне максилофацијалне повреде</vt:lpstr>
      <vt:lpstr>Ле Форт I (Геренова фрактура) – фрактурна линија иде алвеоларним наставком одмах изнад коренова горњих зуба, захвата под оба максларна синуса и носа.</vt:lpstr>
      <vt:lpstr>Ле Форт II – фрактурна линија иде преко носних костију, етмоидалног лабиринта и пода орбите, зигоматично максиларне сутуре, захватајући задњи зид максиларног синуса и птеригоидни наставак.</vt:lpstr>
      <vt:lpstr>Ле Форт III – фрактурна линија иде преко корена носа, захватајући сузну кост, етмоидални лабиринт, под орбите и зигоматичну кост.</vt:lpstr>
      <vt:lpstr>PowerPoint Presentation</vt:lpstr>
      <vt:lpstr>Латералне максилофацијалне повреде</vt:lpstr>
      <vt:lpstr>Фрактура зигоматичне кости - шематски</vt:lpstr>
      <vt:lpstr>PowerPoint Presentation</vt:lpstr>
      <vt:lpstr>Индиректни прелом пода орбите (Blow-out фрактура)</vt:lpstr>
      <vt:lpstr>Механизам повређивања</vt:lpstr>
      <vt:lpstr>Фрактура са пролапсом орбиталног садржаја</vt:lpstr>
      <vt:lpstr>Удружена са фрактуром максиле</vt:lpstr>
      <vt:lpstr>Фрактура са пнеумоорбитом</vt:lpstr>
      <vt:lpstr>Фрактура са хематосинусом</vt:lpstr>
      <vt:lpstr>Фрактура пода десне орбите – ограничена покретљивост на горе</vt:lpstr>
      <vt:lpstr>Тест принудног померања ока</vt:lpstr>
      <vt:lpstr>PowerPoint Presentation</vt:lpstr>
      <vt:lpstr>Бенигни и малигни тумори носа и ПНШ</vt:lpstr>
      <vt:lpstr>БЕНИГНИ ТУМОРИ НОСА</vt:lpstr>
      <vt:lpstr>Бенигни тумори спољњег носа</vt:lpstr>
      <vt:lpstr>Хемангиом врха носа</vt:lpstr>
      <vt:lpstr>Бенигни тумори унутрашњег носа епителног порекла</vt:lpstr>
      <vt:lpstr>PowerPoint Presentation</vt:lpstr>
      <vt:lpstr>Аденом</vt:lpstr>
      <vt:lpstr>Бенигни тумори унутрашњег носа мезенхимног порекла</vt:lpstr>
      <vt:lpstr>Ангиом (хемангиом) носа</vt:lpstr>
      <vt:lpstr>Фибром</vt:lpstr>
      <vt:lpstr>МАЛИГНИ ТУМОРИ СПОЉЊЕГ НОСА</vt:lpstr>
      <vt:lpstr>Базоцелуларни карцином</vt:lpstr>
      <vt:lpstr>Базоцелуларни карцином носа и реконструкција дефекта проширеним глабеларним режањем (Ригеров режањ)</vt:lpstr>
      <vt:lpstr>Базоцелуларни карцином десног носног крилца и реконструкција дефекта  билобарним режањем</vt:lpstr>
      <vt:lpstr>Базоцелуларни карцином</vt:lpstr>
      <vt:lpstr>Базоцелуларни карцином – билобарни режањ</vt:lpstr>
      <vt:lpstr>Базоцелуларни карцином – билобарни режањ</vt:lpstr>
      <vt:lpstr>Базоцелуларни карцином – назолабијални режањ                        </vt:lpstr>
      <vt:lpstr>Реконструкција дефекта ромбоидним режњем</vt:lpstr>
      <vt:lpstr>Реконструкција дефекта клизајућим назолабијалним режњем</vt:lpstr>
      <vt:lpstr>Реконструкција дефекта слободним кожним графтом</vt:lpstr>
      <vt:lpstr>Базоцелуларни карцином спољњег носа</vt:lpstr>
      <vt:lpstr>МАЛИГНИ ТУМОРИ УНУТРАШЊЕГ НОСА</vt:lpstr>
      <vt:lpstr>PowerPoint Presentation</vt:lpstr>
      <vt:lpstr>Малигни мукозни меланом унутрашњег носа са продором у орбите и етмоидалне синусе</vt:lpstr>
      <vt:lpstr>Плазмоцитом</vt:lpstr>
      <vt:lpstr>Тумори параназалних синуса</vt:lpstr>
      <vt:lpstr>ОСТЕОМ (Osteoma)</vt:lpstr>
      <vt:lpstr>PowerPoint Presentation</vt:lpstr>
      <vt:lpstr>Остеом</vt:lpstr>
      <vt:lpstr>Остеом</vt:lpstr>
      <vt:lpstr>Остеом</vt:lpstr>
      <vt:lpstr>Остеом задњих етмоидних ћелија</vt:lpstr>
      <vt:lpstr>Остеом етмоида са продором у орбиту и носну преграду</vt:lpstr>
      <vt:lpstr>МАЛИГНИ ТУМОРИ ПНС</vt:lpstr>
      <vt:lpstr>Малигни тумори чеоног синуса</vt:lpstr>
      <vt:lpstr>Малигни тумори виличног синуса</vt:lpstr>
      <vt:lpstr>ТНМ (TNM)класификација</vt:lpstr>
      <vt:lpstr>Себилоова (Sebileau) класификација</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Остала обољења носа и ПНШ: поремећаји мириса, крварење из носа, антрохоанални полип, цисте, мукокеле и пиокеле, ринофима, страна тела носа и ПНШ.  - Повреде носа и повреде лица.  - Бенигни и малигни тумори носа и ПНШ.</dc:title>
  <dc:creator>Microsoft account</dc:creator>
  <cp:lastModifiedBy>Branislav Belic</cp:lastModifiedBy>
  <cp:revision>6</cp:revision>
  <dcterms:created xsi:type="dcterms:W3CDTF">2024-01-30T21:26:17Z</dcterms:created>
  <dcterms:modified xsi:type="dcterms:W3CDTF">2024-02-01T22:11:36Z</dcterms:modified>
</cp:coreProperties>
</file>